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59" r:id="rId3"/>
    <p:sldId id="258" r:id="rId4"/>
    <p:sldId id="260" r:id="rId5"/>
    <p:sldId id="262" r:id="rId6"/>
    <p:sldId id="266" r:id="rId7"/>
    <p:sldId id="267" r:id="rId8"/>
    <p:sldId id="268" r:id="rId9"/>
    <p:sldId id="261" r:id="rId10"/>
    <p:sldId id="265" r:id="rId11"/>
    <p:sldId id="269" r:id="rId12"/>
    <p:sldId id="263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  <p:sldId id="283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7CB38-C403-46FC-B215-07E0CCB58822}" v="4" dt="2023-09-12T04:13:12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623" autoAdjust="0"/>
  </p:normalViewPr>
  <p:slideViewPr>
    <p:cSldViewPr snapToGrid="0">
      <p:cViewPr varScale="1">
        <p:scale>
          <a:sx n="64" d="100"/>
          <a:sy n="64" d="100"/>
        </p:scale>
        <p:origin x="6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1616F-2445-4FF1-A588-35F83CA96DE9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0AEEF-8917-40CA-ACD2-D0D72D7AC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50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3CA1D-D0E7-49BD-A503-F7013E42A22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734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0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Historical</a:t>
            </a:r>
            <a:r>
              <a:rPr lang="ko-KR" altLang="en-US" dirty="0"/>
              <a:t>이 있어도 </a:t>
            </a:r>
            <a:r>
              <a:rPr lang="en-US" altLang="ko-KR" dirty="0"/>
              <a:t>workload</a:t>
            </a:r>
            <a:r>
              <a:rPr lang="ko-KR" altLang="en-US" dirty="0"/>
              <a:t>가 다르고 </a:t>
            </a:r>
            <a:r>
              <a:rPr lang="en-US" altLang="ko-KR" dirty="0"/>
              <a:t>search space</a:t>
            </a:r>
            <a:r>
              <a:rPr lang="ko-KR" altLang="en-US" dirty="0"/>
              <a:t>가 다르면 이전 지식을 전송하기 어렵다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그래서 </a:t>
            </a:r>
            <a:r>
              <a:rPr lang="ko-KR" altLang="en-US" dirty="0" err="1"/>
              <a:t>제안한게</a:t>
            </a:r>
            <a:r>
              <a:rPr lang="ko-KR" altLang="en-US" dirty="0"/>
              <a:t> 사용자의 워크로드에 대해서 </a:t>
            </a:r>
            <a:r>
              <a:rPr lang="en-US" altLang="ko-KR" dirty="0"/>
              <a:t>online exploration</a:t>
            </a:r>
            <a:r>
              <a:rPr lang="ko-KR" altLang="en-US" dirty="0"/>
              <a:t>을 하자는 것</a:t>
            </a:r>
            <a:r>
              <a:rPr lang="en-US" altLang="ko-KR" dirty="0"/>
              <a:t>. -&gt; clod-start </a:t>
            </a:r>
            <a:r>
              <a:rPr lang="ko-KR" altLang="en-US" dirty="0"/>
              <a:t>문제가 생김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Search</a:t>
            </a:r>
            <a:r>
              <a:rPr lang="ko-KR" altLang="en-US" dirty="0"/>
              <a:t> </a:t>
            </a:r>
            <a:r>
              <a:rPr lang="en-US" altLang="ko-KR" dirty="0"/>
              <a:t>space</a:t>
            </a:r>
            <a:r>
              <a:rPr lang="ko-KR" altLang="en-US" dirty="0"/>
              <a:t>를 빠르게 탐색하고 싶을 때</a:t>
            </a:r>
            <a:r>
              <a:rPr lang="en-US" altLang="ko-KR" dirty="0"/>
              <a:t>, </a:t>
            </a:r>
            <a:r>
              <a:rPr lang="ko-KR" altLang="en-US" dirty="0"/>
              <a:t>적은 정보가 필요하기 때문에 세세한 탐색은 못하지만 짧은 시간 안에 </a:t>
            </a:r>
            <a:r>
              <a:rPr lang="en-US" altLang="ko-KR" dirty="0" err="1"/>
              <a:t>sampl</a:t>
            </a:r>
            <a:r>
              <a:rPr lang="ko-KR" altLang="en-US" dirty="0"/>
              <a:t>을 </a:t>
            </a:r>
            <a:r>
              <a:rPr lang="en-US" altLang="ko-KR" dirty="0"/>
              <a:t>develop </a:t>
            </a:r>
            <a:r>
              <a:rPr lang="ko-KR" altLang="en-US" dirty="0"/>
              <a:t>하고 싶을 때 </a:t>
            </a:r>
            <a:r>
              <a:rPr lang="en-US" altLang="ko-KR" dirty="0"/>
              <a:t>, </a:t>
            </a:r>
            <a:r>
              <a:rPr lang="ko-KR" altLang="en-US" dirty="0"/>
              <a:t>성능이 별로 </a:t>
            </a:r>
            <a:r>
              <a:rPr lang="ko-KR" altLang="en-US" dirty="0" err="1"/>
              <a:t>안좋음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02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그래서 </a:t>
            </a:r>
            <a:r>
              <a:rPr lang="ko-KR" altLang="en-US" dirty="0" err="1"/>
              <a:t>바꾼게</a:t>
            </a:r>
            <a:r>
              <a:rPr lang="ko-KR" altLang="en-US" dirty="0"/>
              <a:t> </a:t>
            </a:r>
            <a:r>
              <a:rPr lang="en-US" altLang="ko-KR" dirty="0"/>
              <a:t>DDPG - </a:t>
            </a:r>
            <a:r>
              <a:rPr lang="ko-KR" altLang="en-US" dirty="0"/>
              <a:t>세세한 탐색</a:t>
            </a:r>
            <a:r>
              <a:rPr lang="en-US" altLang="ko-KR" dirty="0"/>
              <a:t>, GA</a:t>
            </a:r>
            <a:r>
              <a:rPr lang="ko-KR" altLang="en-US" dirty="0"/>
              <a:t>를 통해 수집된 </a:t>
            </a:r>
            <a:r>
              <a:rPr lang="en-US" altLang="ko-KR" dirty="0" err="1"/>
              <a:t>sampl</a:t>
            </a:r>
            <a:r>
              <a:rPr lang="ko-KR" altLang="en-US" dirty="0"/>
              <a:t>을 사용해서 </a:t>
            </a:r>
            <a:r>
              <a:rPr lang="en-US" altLang="ko-KR" dirty="0"/>
              <a:t>warm-start</a:t>
            </a:r>
            <a:r>
              <a:rPr lang="ko-KR" altLang="en-US" dirty="0"/>
              <a:t>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270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Drift</a:t>
            </a:r>
            <a:r>
              <a:rPr lang="ko-KR" altLang="en-US" dirty="0"/>
              <a:t>가 일어나도 튜닝을 계속 </a:t>
            </a:r>
            <a:r>
              <a:rPr lang="ko-KR" altLang="en-US" dirty="0" err="1"/>
              <a:t>진행해야할까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40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샘플 사용하는 것을 최적화 하기</a:t>
            </a:r>
            <a:endParaRPr lang="en-US" altLang="ko-KR" dirty="0"/>
          </a:p>
          <a:p>
            <a:r>
              <a:rPr lang="ko-KR" altLang="en-US" dirty="0"/>
              <a:t>샘플의 품질을 </a:t>
            </a:r>
            <a:r>
              <a:rPr lang="ko-KR" altLang="en-US" dirty="0" err="1"/>
              <a:t>향상시키기위해</a:t>
            </a:r>
            <a:r>
              <a:rPr lang="ko-KR" altLang="en-US" dirty="0"/>
              <a:t> 데이터 양을 늘림 </a:t>
            </a:r>
            <a:r>
              <a:rPr lang="en-US" altLang="ko-KR" dirty="0"/>
              <a:t>(GA), DRL </a:t>
            </a:r>
            <a:r>
              <a:rPr lang="ko-KR" altLang="en-US" dirty="0"/>
              <a:t>모델의 수렴이 가속화될 것으로 기대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65 knobs, 64 metrics</a:t>
            </a:r>
          </a:p>
          <a:p>
            <a:endParaRPr lang="en-US" altLang="ko-KR" dirty="0"/>
          </a:p>
          <a:p>
            <a:r>
              <a:rPr lang="ko-KR" altLang="en-US" dirty="0" err="1"/>
              <a:t>시스벤치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en-US" altLang="ko-KR" dirty="0" err="1"/>
              <a:t>Sysbench</a:t>
            </a:r>
            <a:r>
              <a:rPr lang="en-US" altLang="ko-KR" dirty="0"/>
              <a:t> RO, WO RW TPC-C real-world workload</a:t>
            </a:r>
          </a:p>
          <a:p>
            <a:r>
              <a:rPr lang="ko-KR" altLang="en-US" dirty="0"/>
              <a:t>벤치마크 </a:t>
            </a:r>
            <a:r>
              <a:rPr lang="en-US" altLang="ko-KR" dirty="0"/>
              <a:t>– standard</a:t>
            </a:r>
            <a:r>
              <a:rPr lang="ko-KR" altLang="en-US" dirty="0"/>
              <a:t> </a:t>
            </a:r>
            <a:r>
              <a:rPr lang="en-US" altLang="ko-KR" dirty="0"/>
              <a:t>benchmark</a:t>
            </a:r>
          </a:p>
          <a:p>
            <a:r>
              <a:rPr lang="en-US" altLang="ko-KR" dirty="0"/>
              <a:t>MySQL (v5.7), PostgreSQL (v12.4)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156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baseline="0" dirty="0"/>
              <a:t>(e.g., workload and its underlying data) </a:t>
            </a:r>
          </a:p>
          <a:p>
            <a:r>
              <a:rPr lang="en-US" altLang="ko-KR" sz="1200" b="0" i="0" u="none" strike="noStrike" baseline="0" dirty="0"/>
              <a:t>Dynamic env</a:t>
            </a:r>
            <a:r>
              <a:rPr lang="ko-KR" altLang="en-US" sz="1200" b="0" i="0" u="none" strike="noStrike" baseline="0" dirty="0"/>
              <a:t>에도 적응할 수 있어야</a:t>
            </a:r>
            <a:r>
              <a:rPr lang="en-US" altLang="ko-KR" sz="1200" b="0" i="0" u="none" strike="noStrike" baseline="0" dirty="0"/>
              <a:t>, tuning </a:t>
            </a:r>
            <a:r>
              <a:rPr lang="ko-KR" altLang="en-US" sz="1200" b="0" i="0" u="none" strike="noStrike" baseline="0" dirty="0"/>
              <a:t>과정에서 </a:t>
            </a:r>
            <a:r>
              <a:rPr lang="ko-KR" altLang="en-US" sz="1200" b="0" i="0" u="none" strike="noStrike" baseline="0" dirty="0" err="1"/>
              <a:t>디비</a:t>
            </a:r>
            <a:r>
              <a:rPr lang="ko-KR" altLang="en-US" sz="1200" b="0" i="0" u="none" strike="noStrike" baseline="0" dirty="0"/>
              <a:t> 성능을 저하시키지 않으면서 </a:t>
            </a:r>
            <a:r>
              <a:rPr lang="ko-KR" altLang="en-US" sz="1200" b="0" i="0" u="none" strike="noStrike" baseline="0" dirty="0" err="1"/>
              <a:t>놉추천</a:t>
            </a:r>
            <a:endParaRPr lang="en-US" altLang="ko-KR" sz="1200" b="0" i="0" u="none" strike="noStrike" baseline="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204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baseline="0" dirty="0">
                <a:latin typeface="LinLibertineT"/>
              </a:rPr>
              <a:t>(or the initial safety set, if no historical observations exist)</a:t>
            </a:r>
            <a:r>
              <a:rPr lang="en-US" altLang="ko-KR" sz="1100" b="0" i="0" u="none" strike="noStrike" baseline="0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61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가장 잘 예측된 </a:t>
            </a:r>
            <a:r>
              <a:rPr lang="en-US" altLang="ko-KR" dirty="0"/>
              <a:t>config</a:t>
            </a:r>
            <a:r>
              <a:rPr lang="ko-KR" altLang="en-US" dirty="0"/>
              <a:t>를 중심으로 </a:t>
            </a:r>
            <a:r>
              <a:rPr lang="en-US" altLang="ko-KR" dirty="0"/>
              <a:t>subspace</a:t>
            </a:r>
            <a:r>
              <a:rPr lang="ko-KR" altLang="en-US" dirty="0"/>
              <a:t>를 초기화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02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42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/>
              <a:t>Speicific</a:t>
            </a:r>
            <a:r>
              <a:rPr lang="ko-KR" altLang="en-US" dirty="0"/>
              <a:t>한 </a:t>
            </a:r>
            <a:r>
              <a:rPr lang="en-US" altLang="ko-KR" dirty="0"/>
              <a:t>workload</a:t>
            </a:r>
            <a:r>
              <a:rPr lang="ko-KR" altLang="en-US" dirty="0"/>
              <a:t>에서는 </a:t>
            </a:r>
            <a:r>
              <a:rPr lang="en-US" altLang="ko-KR" dirty="0"/>
              <a:t>dataset</a:t>
            </a:r>
            <a:r>
              <a:rPr lang="ko-KR" altLang="en-US" dirty="0"/>
              <a:t>이 다르더라도 </a:t>
            </a:r>
            <a:r>
              <a:rPr lang="en-US" altLang="ko-KR" dirty="0" err="1"/>
              <a:t>dbms</a:t>
            </a:r>
            <a:r>
              <a:rPr lang="ko-KR" altLang="en-US" dirty="0"/>
              <a:t>에 큰 영향을 주는 파라미터는 같기 때문에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45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두 개의 </a:t>
            </a:r>
            <a:r>
              <a:rPr lang="en-US" altLang="ko-KR" dirty="0"/>
              <a:t>linear-based model</a:t>
            </a:r>
            <a:r>
              <a:rPr lang="ko-KR" altLang="en-US" dirty="0"/>
              <a:t>과 두 개의 </a:t>
            </a:r>
            <a:r>
              <a:rPr lang="en-US" altLang="ko-KR" dirty="0"/>
              <a:t>tree-based model</a:t>
            </a:r>
          </a:p>
          <a:p>
            <a:r>
              <a:rPr lang="en-US" altLang="ko-KR" dirty="0"/>
              <a:t>Coefficient of determination : </a:t>
            </a:r>
            <a:r>
              <a:rPr lang="ko-KR" altLang="en-US" dirty="0"/>
              <a:t>모델이 얼마나 잘 관찰된 결과를 추정하는지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301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랜덤 </a:t>
            </a:r>
            <a:r>
              <a:rPr lang="ko-KR" altLang="en-US" b="0" i="0" dirty="0" err="1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포레스트에서의</a:t>
            </a:r>
            <a:r>
              <a:rPr lang="ko-KR" altLang="en-US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 변수 중요도</a:t>
            </a:r>
            <a:endParaRPr lang="en-US" altLang="ko-KR" b="0" i="0" dirty="0">
              <a:solidFill>
                <a:srgbClr val="515151"/>
              </a:solidFill>
              <a:effectLst/>
              <a:latin typeface="IBM Plex Sans" panose="020B0604020202020204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MDI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(Mean Decrease in Impurity) Importance :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각 변수가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split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될 때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impurity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감소분의 평균을 중요도로 정의</a:t>
            </a: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171450" indent="-171450">
              <a:buFontTx/>
              <a:buChar char="-"/>
            </a:pPr>
            <a:r>
              <a:rPr lang="ko-KR" altLang="en-US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변수의 범주와 측정 규모가 다양한 경우에는 신뢰할 수 없음</a:t>
            </a:r>
            <a:endParaRPr lang="en-US" altLang="ko-KR" b="0" i="0" dirty="0">
              <a:solidFill>
                <a:srgbClr val="515151"/>
              </a:solidFill>
              <a:effectLst/>
              <a:latin typeface="IBM Plex Sans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en-US" altLang="ko-KR" b="0" i="0" dirty="0">
              <a:solidFill>
                <a:srgbClr val="515151"/>
              </a:solidFill>
              <a:effectLst/>
              <a:latin typeface="IBM Plex Sans" panose="020B0604020202020204" pitchFamily="34" charset="0"/>
            </a:endParaRPr>
          </a:p>
          <a:p>
            <a:r>
              <a:rPr lang="en-US" altLang="ko-KR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MDA(Mean Decrease Accuracy) : </a:t>
            </a:r>
            <a:r>
              <a:rPr lang="ko-KR" altLang="en-US" b="0" i="0" dirty="0">
                <a:solidFill>
                  <a:srgbClr val="515151"/>
                </a:solidFill>
                <a:effectLst/>
                <a:latin typeface="IBM Plex Sans" panose="020B0604020202020204" pitchFamily="34" charset="0"/>
              </a:rPr>
              <a:t>관련 변수 값을 다른 값으로 대체했을 때 정확도가 감소하는 정도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041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EI : </a:t>
            </a:r>
            <a:r>
              <a:rPr lang="ko-KR" altLang="en-US" dirty="0"/>
              <a:t>현재까지 추정된 목적 함수를 바탕으로 어느 후보 </a:t>
            </a:r>
            <a:r>
              <a:rPr lang="ko-KR" altLang="en-US" dirty="0" err="1"/>
              <a:t>입력값</a:t>
            </a:r>
            <a:r>
              <a:rPr lang="ko-KR" altLang="en-US" dirty="0"/>
              <a:t> </a:t>
            </a:r>
            <a:r>
              <a:rPr lang="en-US" altLang="ko-KR" dirty="0"/>
              <a:t>x</a:t>
            </a:r>
            <a:r>
              <a:rPr lang="ko-KR" altLang="en-US" dirty="0"/>
              <a:t>에 대한 유용성을 나타내는 숫자</a:t>
            </a:r>
            <a:endParaRPr lang="en-US" altLang="ko-KR" dirty="0"/>
          </a:p>
          <a:p>
            <a:r>
              <a:rPr lang="en-US" altLang="ko-KR" dirty="0"/>
              <a:t>PI : </a:t>
            </a:r>
            <a:r>
              <a:rPr lang="ko-KR" altLang="en-US" b="0" i="0" dirty="0">
                <a:solidFill>
                  <a:srgbClr val="111111"/>
                </a:solidFill>
                <a:effectLst/>
                <a:latin typeface="Helvetica Neue"/>
              </a:rPr>
              <a:t>현재까지 조사된 점들의 </a:t>
            </a:r>
            <a:r>
              <a:rPr lang="ko-KR" altLang="en-US" b="0" i="0" dirty="0" err="1">
                <a:solidFill>
                  <a:srgbClr val="111111"/>
                </a:solidFill>
                <a:effectLst/>
                <a:latin typeface="Helvetica Neue"/>
              </a:rPr>
              <a:t>함숫값</a:t>
            </a:r>
            <a:r>
              <a:rPr lang="ko-KR" altLang="en-US" b="0" i="0" dirty="0">
                <a:solidFill>
                  <a:srgbClr val="111111"/>
                </a:solidFill>
                <a:effectLst/>
                <a:latin typeface="Helvetica Neue"/>
              </a:rPr>
              <a:t> 중 최대 </a:t>
            </a:r>
            <a:r>
              <a:rPr lang="ko-KR" altLang="en-US" b="0" i="0" dirty="0" err="1">
                <a:solidFill>
                  <a:srgbClr val="111111"/>
                </a:solidFill>
                <a:effectLst/>
                <a:latin typeface="Helvetica Neue"/>
              </a:rPr>
              <a:t>함숫값보다</a:t>
            </a:r>
            <a:r>
              <a:rPr lang="ko-KR" altLang="en-US" b="0" i="0" dirty="0">
                <a:solidFill>
                  <a:srgbClr val="111111"/>
                </a:solidFill>
                <a:effectLst/>
                <a:latin typeface="Helvetica Neue"/>
              </a:rPr>
              <a:t> 더 큰 </a:t>
            </a:r>
            <a:r>
              <a:rPr lang="ko-KR" altLang="en-US" b="0" i="0" dirty="0" err="1">
                <a:solidFill>
                  <a:srgbClr val="111111"/>
                </a:solidFill>
                <a:effectLst/>
                <a:latin typeface="Helvetica Neue"/>
              </a:rPr>
              <a:t>함숫값을</a:t>
            </a:r>
            <a:r>
              <a:rPr lang="ko-KR" altLang="en-US" b="0" i="0" dirty="0">
                <a:solidFill>
                  <a:srgbClr val="111111"/>
                </a:solidFill>
                <a:effectLst/>
                <a:latin typeface="Helvetica Neue"/>
              </a:rPr>
              <a:t> 도출할 확률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880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Global minimum </a:t>
            </a:r>
            <a:r>
              <a:rPr lang="ko-KR" altLang="en-US" dirty="0"/>
              <a:t>값 찾을 때까지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Benchmark – </a:t>
            </a:r>
            <a:r>
              <a:rPr lang="en-US" altLang="ko-KR" dirty="0" err="1"/>
              <a:t>SprakBench</a:t>
            </a:r>
            <a:r>
              <a:rPr lang="en-US" altLang="ko-KR" dirty="0"/>
              <a:t>, datasets are generated using </a:t>
            </a:r>
            <a:r>
              <a:rPr lang="en-US" altLang="ko-KR" dirty="0" err="1"/>
              <a:t>Sparkbench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911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CDB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AEEF-8917-40CA-ACD2-D0D72D7AC3E0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3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54EE7E-D43A-2803-08B0-CB495D9A8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42A357-78F5-9BDB-C456-9B4FF53C4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63CFDB-FA43-1DE0-B565-ADDA1ACD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F4A2F9-A5DE-1C37-7CBF-1C8D4758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FE9887-7F0A-5B7E-8E88-335B0F9F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674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A31569-62DF-6455-77A3-A1BD2431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8BE8A4-718D-5118-6F56-40E2A2D70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82A7CC-A4E8-02B0-5DF3-0D190AA6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A6F943-A7E6-1547-FFD3-C941ECB1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DAE096-45EE-6DF2-284F-D3D58F5B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43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48D3ABC-2E2A-58EC-A93A-37DFD8959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FDC0459-249D-A0B5-96A2-0280E4212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78142D-26A5-0E5C-BFF2-A3383CF7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BF6DC0-2283-1F57-5FD0-01C601FF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6460B4-5486-865E-2D03-88AE68F1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41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83C20C-BB94-30D1-DA60-152267E7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A86ECC-16C5-11BA-8346-9C0738808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822F4A-BA71-70A2-845E-45939DF0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95C872-3943-5C88-1AC3-A24572C8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5433DA-A45D-E768-2500-97574083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9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3DA785-5CDC-F3FD-E8EB-EBC7BEB7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1425C0C-899E-1B21-5A45-E0AECD31E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189479-F9BA-1853-E4CB-F0CD6482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81F8A8-3A1C-E417-63AF-7CDBE667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732142-7902-C013-ECEA-8C211D8D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89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EA325D-2B19-B350-51D2-ED58E01A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E8B673-C16C-5B66-4EDF-4CE2DDDF8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11AE06-1D99-5B6B-5452-D8CEA6569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62053D-E652-D0A6-A0A9-A66A77EE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AC47E7E-41C5-AD95-C8CF-2B3E644E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18D8F3-17C8-D522-C101-9327471D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6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D54A88-6FBE-25E9-18E4-6B3B8E0B3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8B5601-E58F-D2BB-CC27-77423388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050774-A9D9-7219-C7CB-F795B0D91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85AF5AA-87ED-E8B2-6D73-9C85F8CFF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5EA08E7-116A-3A30-F276-C8CB35712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5DE8747-3845-7A69-249B-56C3DD6C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50D5CAD-7B17-4ED7-F6FD-8FE8AA83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8CF43E2-8C42-E257-4C87-2C467102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2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AA6BD1-52CF-792A-D57E-28BEEB10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5CE12D9-54DE-82C2-97DF-2AAF1B85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046D9D6-7D48-DFF8-18C6-BC6C71E5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C2F3961-E322-D79D-F0AA-C2855C3C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68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98BB3F3-5369-DC6C-A526-DF62CA80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DBCB727-3CDF-5F13-7D6B-C86C7634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601B49E-1E7A-CBDF-E20E-F89C5EF0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56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3579C9-A505-35C9-9396-F531D674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953C6A-6485-4F52-843E-BEC3A8B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9038E5-30A8-EC65-64F8-374E7F894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9179F3-79F1-703A-084A-46E54F76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1C7E6D9-7B53-F228-20A8-3B8C99FE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ED87A8-8D81-CA43-9AC6-BBB76C38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58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28D87D-F4A1-B49D-E8F9-6FAF92BF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77950DF-9152-9E11-135C-B168F6CC9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A0D5B6-7A69-09B2-ED0E-9407A15E0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A10327-DF8C-9658-8D1A-92529AEB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B97521-5D83-6D31-B028-6329D068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DA53EC-B484-5E77-FCD5-341B677B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63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2ADCD49-CF48-5D97-3BA7-54794B76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CEB87F-118C-4B70-7871-04E706AA2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C7A307-CB0B-5D49-B24F-0A54A3B5A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D8E0-FDFC-4572-BEFC-54E2A0674196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B8217B-604D-C1DE-B9E6-BC82243F8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B88959-D4CF-FEAB-B52A-96D77EBD3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3C7E-8BFC-4CA8-AD8F-BA897B9FE3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79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398635B-5FE0-4B73-9C7C-CE2EA63828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EEC059D-F7E8-487F-BF1D-8A015272453A}"/>
              </a:ext>
            </a:extLst>
          </p:cNvPr>
          <p:cNvCxnSpPr>
            <a:cxnSpLocks/>
          </p:cNvCxnSpPr>
          <p:nvPr/>
        </p:nvCxnSpPr>
        <p:spPr>
          <a:xfrm>
            <a:off x="1031960" y="3119911"/>
            <a:ext cx="4730665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771EEEA-19F1-4194-852F-A0A70CA95494}"/>
              </a:ext>
            </a:extLst>
          </p:cNvPr>
          <p:cNvSpPr txBox="1"/>
          <p:nvPr/>
        </p:nvSpPr>
        <p:spPr>
          <a:xfrm>
            <a:off x="1058900" y="2600191"/>
            <a:ext cx="4630860" cy="477095"/>
          </a:xfrm>
          <a:prstGeom prst="rect">
            <a:avLst/>
          </a:prstGeom>
          <a:noFill/>
        </p:spPr>
        <p:txBody>
          <a:bodyPr wrap="square" lIns="90000">
            <a:no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algn="ctr"/>
            <a:r>
              <a:rPr lang="en-US" altLang="ko-KR" sz="2000" b="1" dirty="0" err="1"/>
              <a:t>ROBOTune</a:t>
            </a:r>
            <a:r>
              <a:rPr lang="en-US" altLang="ko-KR" sz="2000" b="1" dirty="0"/>
              <a:t>, HUNTER, ONLINETUNE</a:t>
            </a:r>
            <a:endParaRPr lang="ko-KR" alt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CCA76-F9AE-41E4-B8D3-7F5BDD5FC779}"/>
              </a:ext>
            </a:extLst>
          </p:cNvPr>
          <p:cNvSpPr txBox="1"/>
          <p:nvPr/>
        </p:nvSpPr>
        <p:spPr>
          <a:xfrm>
            <a:off x="1322102" y="3263927"/>
            <a:ext cx="4104456" cy="720080"/>
          </a:xfrm>
          <a:prstGeom prst="rect">
            <a:avLst/>
          </a:prstGeom>
          <a:noFill/>
        </p:spPr>
        <p:txBody>
          <a:bodyPr wrap="square" lIns="90000">
            <a:no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1600" b="1" dirty="0">
                <a:latin typeface="Abadi" panose="020B0604020104020204" pitchFamily="34" charset="0"/>
                <a:cs typeface="Arial" panose="020B0604020202020204" pitchFamily="34" charset="0"/>
              </a:rPr>
              <a:t>연세대학교 컴퓨터과학과 권세인</a:t>
            </a:r>
            <a:endParaRPr kumimoji="1" lang="en-US" altLang="ko-KR" sz="1600" b="1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ko-KR" sz="1600" b="1" dirty="0">
                <a:latin typeface="Abadi" panose="020B0604020104020204" pitchFamily="34" charset="0"/>
                <a:cs typeface="Arial" panose="020B0604020202020204" pitchFamily="34" charset="0"/>
              </a:rPr>
              <a:t>2023</a:t>
            </a:r>
            <a:r>
              <a:rPr kumimoji="1" lang="ko-KR" altLang="en-US" sz="1600" b="1" dirty="0">
                <a:latin typeface="Abadi" panose="020B0604020104020204" pitchFamily="34" charset="0"/>
                <a:cs typeface="Arial" panose="020B0604020202020204" pitchFamily="34" charset="0"/>
              </a:rPr>
              <a:t>년  </a:t>
            </a:r>
            <a:r>
              <a:rPr kumimoji="1" lang="en-US" altLang="ko-KR" sz="1600" b="1">
                <a:latin typeface="Abadi" panose="020B0604020104020204" pitchFamily="34" charset="0"/>
                <a:cs typeface="Arial" panose="020B0604020202020204" pitchFamily="34" charset="0"/>
              </a:rPr>
              <a:t>9</a:t>
            </a:r>
            <a:r>
              <a:rPr kumimoji="1" lang="ko-KR" altLang="en-US" sz="1600" b="1">
                <a:latin typeface="Abadi" panose="020B0604020104020204" pitchFamily="34" charset="0"/>
                <a:cs typeface="Arial" panose="020B0604020202020204" pitchFamily="34" charset="0"/>
              </a:rPr>
              <a:t>월</a:t>
            </a:r>
            <a:endParaRPr kumimoji="1" lang="en-US" altLang="ko-KR" sz="16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78C00826-75E5-4613-8C9D-A18499F7C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11" y="5468772"/>
            <a:ext cx="3518298" cy="93600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D13A880-E71B-47FE-8129-EA5BD672A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2674" y="5468772"/>
            <a:ext cx="5359326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8A7182C-68BB-444C-A819-64DCB78098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0633" y="5452575"/>
            <a:ext cx="3014217" cy="8964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CAD9B2B-4F12-4440-92D2-4ABC1AF0D6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2674" y="996007"/>
            <a:ext cx="3567371" cy="298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404AFCD-02D4-4701-AE41-5980E79F42B3}"/>
              </a:ext>
            </a:extLst>
          </p:cNvPr>
          <p:cNvSpPr txBox="1"/>
          <p:nvPr/>
        </p:nvSpPr>
        <p:spPr>
          <a:xfrm>
            <a:off x="6608031" y="4168402"/>
            <a:ext cx="4610096" cy="720080"/>
          </a:xfrm>
          <a:prstGeom prst="rect">
            <a:avLst/>
          </a:prstGeom>
          <a:noFill/>
        </p:spPr>
        <p:txBody>
          <a:bodyPr wrap="square" lIns="90000">
            <a:no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과제명</a:t>
            </a:r>
            <a:r>
              <a:rPr kumimoji="1" lang="en-US" altLang="ko-KR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: IoT </a:t>
            </a:r>
            <a:r>
              <a:rPr kumimoji="1" lang="ko-KR" altLang="en-US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환경을 위한 고성능 플래시 메모리 스토리지 기반 인메모리 분산 </a:t>
            </a:r>
            <a:r>
              <a:rPr kumimoji="1" lang="en-US" altLang="ko-KR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DBMS </a:t>
            </a:r>
            <a:r>
              <a:rPr kumimoji="1" lang="ko-KR" altLang="en-US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연구개발</a:t>
            </a:r>
            <a:endParaRPr kumimoji="1" lang="en-US" altLang="ko-KR" sz="1600" b="1" dirty="0">
              <a:latin typeface="Adobe 고딕 Std B" panose="020B0800000000000000" pitchFamily="34" charset="-127"/>
              <a:ea typeface="Adobe 고딕 Std B" panose="020B0800000000000000" pitchFamily="34" charset="-127"/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과제번호</a:t>
            </a:r>
            <a:r>
              <a:rPr kumimoji="1" lang="en-US" altLang="ko-KR" sz="1600" b="1" dirty="0">
                <a:latin typeface="Adobe 고딕 Std B" panose="020B0800000000000000" pitchFamily="34" charset="-127"/>
                <a:ea typeface="Adobe 고딕 Std B" panose="020B0800000000000000" pitchFamily="34" charset="-127"/>
                <a:cs typeface="Arial" panose="020B0604020202020204" pitchFamily="34" charset="0"/>
              </a:rPr>
              <a:t>: 2017-0-00477</a:t>
            </a:r>
          </a:p>
        </p:txBody>
      </p:sp>
    </p:spTree>
    <p:extLst>
      <p:ext uri="{BB962C8B-B14F-4D97-AF65-F5344CB8AC3E}">
        <p14:creationId xmlns:p14="http://schemas.microsoft.com/office/powerpoint/2010/main" val="178112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PARAMETER SELECTION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4330961"/>
            <a:ext cx="1256511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0" i="0" u="none" strike="noStrike" baseline="0" dirty="0"/>
              <a:t>Choice of </a:t>
            </a:r>
            <a:r>
              <a:rPr lang="en-US" altLang="ko-KR" sz="1800" b="1" i="0" u="none" strike="noStrike" baseline="0" dirty="0"/>
              <a:t>Random Forests</a:t>
            </a:r>
            <a:r>
              <a:rPr lang="en-US" altLang="ko-KR" sz="1800" b="0" i="0" u="none" strike="noStrike" baseline="0" dirty="0"/>
              <a:t>. </a:t>
            </a:r>
          </a:p>
          <a:p>
            <a:pPr algn="l"/>
            <a:endParaRPr lang="en-US" altLang="ko-KR" sz="1800" b="0" i="0" u="none" strike="noStrike" baseline="0" dirty="0"/>
          </a:p>
          <a:p>
            <a:pPr algn="l"/>
            <a:r>
              <a:rPr lang="en-US" altLang="ko-KR" sz="1600" b="0" i="0" u="none" strike="noStrike" baseline="0" dirty="0"/>
              <a:t>Dimension reduction techniques like PCA, which create linear combinations of the original features, are not applicable.</a:t>
            </a:r>
          </a:p>
          <a:p>
            <a:pPr algn="l"/>
            <a:r>
              <a:rPr lang="en-US" altLang="ko-KR" sz="1600" dirty="0"/>
              <a:t>B</a:t>
            </a:r>
            <a:r>
              <a:rPr lang="en-US" altLang="ko-KR" sz="1600" b="0" i="0" u="none" strike="noStrike" baseline="0" dirty="0"/>
              <a:t>ecause we need to keep the original parameters for configuration tuning.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b="1" i="0" u="none" strike="noStrike" baseline="0" dirty="0"/>
              <a:t>Random Forests </a:t>
            </a:r>
            <a:r>
              <a:rPr lang="en-US" altLang="ko-KR" sz="1600" b="0" i="0" u="none" strike="noStrike" baseline="0" dirty="0"/>
              <a:t>(RF) is an </a:t>
            </a:r>
            <a:r>
              <a:rPr lang="en-US" altLang="ko-KR" sz="1600" b="1" i="0" u="none" strike="noStrike" baseline="0" dirty="0"/>
              <a:t>ensemble learning method </a:t>
            </a:r>
            <a:r>
              <a:rPr lang="en-US" altLang="ko-KR" sz="1600" b="0" i="0" u="none" strike="noStrike" baseline="0" dirty="0"/>
              <a:t>that utilizes a multitude of decision trees.</a:t>
            </a:r>
          </a:p>
          <a:p>
            <a:pPr algn="l"/>
            <a:r>
              <a:rPr lang="en-US" altLang="ko-KR" sz="1600" b="0" i="0" u="none" strike="noStrike" baseline="0" dirty="0"/>
              <a:t>It has shown to </a:t>
            </a:r>
            <a:r>
              <a:rPr lang="en-US" altLang="ko-KR" sz="1600" b="1" i="0" u="none" strike="noStrike" baseline="0" dirty="0"/>
              <a:t>perform better than linear models </a:t>
            </a:r>
            <a:r>
              <a:rPr lang="en-US" altLang="ko-KR" sz="1600" b="0" i="0" u="none" strike="noStrike" baseline="0" dirty="0"/>
              <a:t>given a similar number of samples </a:t>
            </a:r>
            <a:r>
              <a:rPr lang="en-US" altLang="ko-KR" sz="1600" b="1" i="0" u="none" strike="noStrike" baseline="0" dirty="0"/>
              <a:t>for cluster computing frameworks</a:t>
            </a:r>
            <a:r>
              <a:rPr lang="en-US" altLang="ko-KR" sz="1600" b="0" i="0" u="none" strike="noStrike" baseline="0" dirty="0"/>
              <a:t>.</a:t>
            </a:r>
            <a:endParaRPr lang="en-US" altLang="ko-KR" sz="1800" b="0" i="0" u="none" strike="noStrike" baseline="0" dirty="0">
              <a:latin typeface="LinLibertineTB"/>
            </a:endParaRPr>
          </a:p>
          <a:p>
            <a:pPr algn="l"/>
            <a:endParaRPr lang="ko-KR" altLang="en-US" sz="1200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E502F88-F8DF-00CD-FA9A-E76EB14ED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462" y="1318226"/>
            <a:ext cx="63150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PARAMETER SELECTION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2076491"/>
            <a:ext cx="12192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Ranking the Parameters.</a:t>
            </a:r>
          </a:p>
          <a:p>
            <a:pPr algn="l"/>
            <a:endParaRPr lang="en-US" altLang="ko-KR" sz="1800" b="0" i="0" u="none" strike="noStrike" baseline="0" dirty="0"/>
          </a:p>
          <a:p>
            <a:pPr algn="l"/>
            <a:endParaRPr lang="en-US" altLang="ko-KR" sz="1800" b="0" i="0" u="none" strike="noStrike" baseline="0" dirty="0"/>
          </a:p>
          <a:p>
            <a:pPr algn="l"/>
            <a:r>
              <a:rPr lang="en-US" altLang="ko-KR" sz="1800" b="0" i="0" u="none" strike="noStrike" baseline="0" dirty="0"/>
              <a:t>The conventional method of utilizing </a:t>
            </a:r>
            <a:r>
              <a:rPr lang="en-US" altLang="ko-KR" sz="1800" b="1" i="0" u="none" strike="noStrike" baseline="0" dirty="0"/>
              <a:t>MDI can be unreliable </a:t>
            </a:r>
            <a:r>
              <a:rPr lang="en-US" altLang="ko-KR" sz="1800" b="0" i="0" u="none" strike="noStrike" baseline="0" dirty="0"/>
              <a:t>where potential predictor variables vary in their scale of measurement or their number of categories,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sz="1800" b="0" i="0" u="none" strike="noStrike" baseline="0" dirty="0"/>
              <a:t>We thus consider the Mean Decrease in Accuracy (</a:t>
            </a:r>
            <a:r>
              <a:rPr lang="en-US" altLang="ko-KR" sz="1800" b="1" i="0" u="none" strike="noStrike" baseline="0" dirty="0"/>
              <a:t>MDA</a:t>
            </a:r>
            <a:r>
              <a:rPr lang="en-US" altLang="ko-KR" sz="1800" b="0" i="0" u="none" strike="noStrike" baseline="0" dirty="0"/>
              <a:t>) method, which is a bit </a:t>
            </a:r>
            <a:r>
              <a:rPr lang="en-US" altLang="ko-KR" sz="1800" b="1" u="none" strike="noStrike" baseline="0" dirty="0"/>
              <a:t>slower than MDI but more robust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sz="1800" b="0" i="0" u="none" strike="noStrike" baseline="0" dirty="0"/>
              <a:t>Using this method of feature importance calculation, we identify the parameters that </a:t>
            </a:r>
            <a:r>
              <a:rPr lang="en-US" altLang="ko-KR" sz="1800" b="1" i="0" u="none" strike="noStrike" baseline="0" dirty="0"/>
              <a:t>impact the workload performance.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1248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DESIGN OVERVIEW OF </a:t>
            </a:r>
            <a:r>
              <a:rPr lang="en-US" altLang="ko-KR" b="1" dirty="0" err="1"/>
              <a:t>ROBOTune</a:t>
            </a:r>
            <a:endParaRPr lang="ko-KR" altLang="en-US" b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B58D70A-F173-D2E4-2813-6363EF91C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505" y="1485737"/>
            <a:ext cx="8812267" cy="356438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539C927-FB89-0E69-255D-9A5BB5E2BC0D}"/>
              </a:ext>
            </a:extLst>
          </p:cNvPr>
          <p:cNvSpPr/>
          <p:nvPr/>
        </p:nvSpPr>
        <p:spPr>
          <a:xfrm>
            <a:off x="7756634" y="1485737"/>
            <a:ext cx="2664372" cy="321238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5188968"/>
            <a:ext cx="12817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Bayesian Optimization (BO) </a:t>
            </a:r>
          </a:p>
          <a:p>
            <a:pPr algn="l"/>
            <a:endParaRPr lang="en-US" altLang="ko-KR" sz="1800" b="1" i="0" u="none" strike="noStrike" baseline="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600" b="0" i="0" u="none" strike="noStrike" baseline="0" dirty="0"/>
              <a:t>Equips </a:t>
            </a:r>
            <a:r>
              <a:rPr lang="en-US" altLang="ko-KR" sz="1600" b="0" i="0" u="none" strike="noStrike" baseline="0" dirty="0" err="1"/>
              <a:t>ROBOTune</a:t>
            </a:r>
            <a:r>
              <a:rPr lang="en-US" altLang="ko-KR" sz="1600" b="0" i="0" u="none" strike="noStrike" baseline="0" dirty="0"/>
              <a:t> with a gaussian process </a:t>
            </a:r>
            <a:r>
              <a:rPr lang="en-US" altLang="ko-KR" sz="1600" b="1" i="0" u="none" strike="noStrike" baseline="0" dirty="0"/>
              <a:t>(GP) model </a:t>
            </a:r>
            <a:r>
              <a:rPr lang="en-US" altLang="ko-KR" sz="1600" b="0" i="0" u="none" strike="noStrike" baseline="0" dirty="0"/>
              <a:t>to </a:t>
            </a:r>
            <a:r>
              <a:rPr lang="en-US" altLang="ko-KR" sz="1600" b="1" i="0" u="none" strike="noStrike" baseline="0" dirty="0"/>
              <a:t>estimate the objective function f (x).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altLang="ko-KR" sz="800" b="0" i="0" u="none" strike="noStrike" baseline="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600" dirty="0"/>
              <a:t>A</a:t>
            </a:r>
            <a:r>
              <a:rPr lang="en-US" altLang="ko-KR" sz="1600" b="0" i="0" u="none" strike="noStrike" baseline="0" dirty="0"/>
              <a:t>nd iteratively </a:t>
            </a:r>
            <a:r>
              <a:rPr lang="en-US" altLang="ko-KR" sz="1600" b="1" i="0" u="none" strike="noStrike" baseline="0" dirty="0"/>
              <a:t>searches for the optimal configuration</a:t>
            </a:r>
            <a:r>
              <a:rPr lang="en-US" altLang="ko-KR" sz="1600" b="1" dirty="0"/>
              <a:t> </a:t>
            </a:r>
            <a:r>
              <a:rPr lang="en-US" altLang="ko-KR" sz="1600" b="0" i="0" u="none" strike="noStrike" baseline="0" dirty="0"/>
              <a:t>through a </a:t>
            </a:r>
            <a:r>
              <a:rPr lang="en-US" altLang="ko-KR" sz="1600" b="1" i="0" u="none" strike="noStrike" baseline="0" dirty="0"/>
              <a:t>combination of three acquisition functions </a:t>
            </a:r>
            <a:r>
              <a:rPr lang="en-US" altLang="ko-KR" sz="1600" b="0" i="0" u="none" strike="noStrike" baseline="0" dirty="0"/>
              <a:t>with balanced exploration and exploitation.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4291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BAYESIAN</a:t>
            </a:r>
            <a:r>
              <a:rPr lang="ko-KR" altLang="en-US" b="1" dirty="0"/>
              <a:t> </a:t>
            </a:r>
            <a:r>
              <a:rPr lang="en-US" altLang="ko-KR" b="1" dirty="0"/>
              <a:t>OPTIMIZATION ENGINE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1485736"/>
            <a:ext cx="12192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b="1" i="0" u="none" strike="noStrike" baseline="0" dirty="0"/>
              <a:t>Choice of Model.</a:t>
            </a:r>
          </a:p>
          <a:p>
            <a:pPr algn="l"/>
            <a:endParaRPr lang="en-US" altLang="ko-KR" sz="1000" dirty="0"/>
          </a:p>
          <a:p>
            <a:pPr algn="l"/>
            <a:r>
              <a:rPr lang="en-US" altLang="ko-KR" b="0" i="0" u="none" strike="noStrike" baseline="0" dirty="0"/>
              <a:t>Gaussian Process (</a:t>
            </a:r>
            <a:r>
              <a:rPr lang="en-US" altLang="ko-KR" b="1" i="0" u="none" strike="noStrike" baseline="0" dirty="0"/>
              <a:t>GP</a:t>
            </a:r>
            <a:r>
              <a:rPr lang="en-US" altLang="ko-KR" b="0" i="0" u="none" strike="noStrike" baseline="0" dirty="0"/>
              <a:t>) Regression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dirty="0"/>
              <a:t>I</a:t>
            </a:r>
            <a:r>
              <a:rPr lang="en-US" altLang="ko-KR" sz="1600" b="0" i="0" u="none" strike="noStrike" baseline="0" dirty="0"/>
              <a:t>t provides a theoretically justified way to </a:t>
            </a:r>
            <a:r>
              <a:rPr lang="en-US" altLang="ko-KR" sz="1600" b="1" i="0" u="none" strike="noStrike" baseline="0" dirty="0"/>
              <a:t>trade-off exploration and exploitation</a:t>
            </a:r>
            <a:r>
              <a:rPr lang="en-US" altLang="ko-KR" sz="1600" b="0" i="0" u="none" strike="noStrike" baseline="0" dirty="0"/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dirty="0"/>
              <a:t>It </a:t>
            </a:r>
            <a:r>
              <a:rPr lang="en-US" altLang="ko-KR" sz="1600" b="0" i="0" u="none" strike="noStrike" baseline="0" dirty="0"/>
              <a:t>has been applied </a:t>
            </a:r>
            <a:r>
              <a:rPr lang="en-US" altLang="ko-KR" sz="1600" b="1" i="0" u="none" strike="noStrike" baseline="0" dirty="0"/>
              <a:t>successfully to real-world systems</a:t>
            </a:r>
            <a:r>
              <a:rPr lang="en-US" altLang="ko-KR" sz="1600" b="0" i="0" u="none" strike="noStrike" baseline="0" dirty="0"/>
              <a:t>.</a:t>
            </a:r>
            <a:endParaRPr lang="en-US" altLang="ko-KR" sz="1600" dirty="0"/>
          </a:p>
          <a:p>
            <a:pPr algn="l"/>
            <a:endParaRPr lang="en-US" altLang="ko-KR" dirty="0"/>
          </a:p>
          <a:p>
            <a:pPr algn="l"/>
            <a:r>
              <a:rPr lang="en-US" altLang="ko-KR" b="1" i="0" u="none" strike="noStrike" baseline="0" dirty="0"/>
              <a:t>Choice of Acquisition Function.</a:t>
            </a:r>
          </a:p>
          <a:p>
            <a:pPr algn="l"/>
            <a:endParaRPr lang="en-US" altLang="ko-KR" sz="1000" b="1" i="0" u="none" strike="noStrike" baseline="0" dirty="0"/>
          </a:p>
          <a:p>
            <a:pPr marL="342900" indent="-342900" algn="l">
              <a:buAutoNum type="arabicParenBoth"/>
            </a:pPr>
            <a:r>
              <a:rPr lang="en-US" altLang="ko-KR" sz="1600" b="1" i="0" u="none" strike="noStrike" baseline="0" dirty="0"/>
              <a:t>Probability of Improvement (PI) </a:t>
            </a:r>
          </a:p>
          <a:p>
            <a:pPr algn="l"/>
            <a:r>
              <a:rPr lang="en-US" altLang="ko-KR" sz="1600" dirty="0"/>
              <a:t>     : O</a:t>
            </a:r>
            <a:r>
              <a:rPr lang="en-US" altLang="ko-KR" sz="1600" b="0" i="0" u="none" strike="noStrike" baseline="0" dirty="0"/>
              <a:t>ptimizes the probability of improvement over the current best point x+.</a:t>
            </a:r>
          </a:p>
          <a:p>
            <a:pPr algn="l"/>
            <a:endParaRPr lang="en-US" altLang="ko-KR" sz="1600" b="0" i="0" u="none" strike="noStrike" baseline="0" dirty="0"/>
          </a:p>
          <a:p>
            <a:pPr algn="l"/>
            <a:r>
              <a:rPr lang="en-US" altLang="ko-KR" sz="1600" b="1" i="0" u="none" strike="noStrike" baseline="0" dirty="0"/>
              <a:t>(2) Expected Improvement (EI) </a:t>
            </a:r>
          </a:p>
          <a:p>
            <a:pPr algn="l"/>
            <a:r>
              <a:rPr lang="en-US" altLang="ko-KR" sz="1600" dirty="0"/>
              <a:t>    : O</a:t>
            </a:r>
            <a:r>
              <a:rPr lang="en-US" altLang="ko-KR" sz="1600" b="0" i="0" u="none" strike="noStrike" baseline="0" dirty="0"/>
              <a:t>ptimizes the expected improvement with respect to the current best value.</a:t>
            </a:r>
          </a:p>
          <a:p>
            <a:pPr algn="l"/>
            <a:endParaRPr lang="en-US" altLang="ko-KR" sz="1600" b="0" i="0" u="none" strike="noStrike" baseline="0" dirty="0"/>
          </a:p>
          <a:p>
            <a:pPr algn="l"/>
            <a:r>
              <a:rPr lang="en-US" altLang="ko-KR" sz="1600" b="1" i="0" u="none" strike="noStrike" baseline="0" dirty="0"/>
              <a:t>(3) Lower confidence bound (LCB) </a:t>
            </a:r>
            <a:endParaRPr lang="en-US" altLang="ko-KR" sz="1600" b="1" dirty="0"/>
          </a:p>
          <a:p>
            <a:pPr algn="l"/>
            <a:r>
              <a:rPr lang="en-US" altLang="ko-KR" sz="1600" b="0" i="0" u="none" strike="noStrike" baseline="0" dirty="0"/>
              <a:t>    : Selects points with the best confidence interval.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b="0" i="0" u="none" strike="noStrike" baseline="0" dirty="0"/>
              <a:t>We adopt </a:t>
            </a:r>
            <a:r>
              <a:rPr lang="en-US" altLang="ko-KR" b="1" i="0" u="none" strike="noStrike" baseline="0" dirty="0"/>
              <a:t>Hedge</a:t>
            </a:r>
            <a:r>
              <a:rPr lang="en-US" altLang="ko-KR" b="0" i="0" u="none" strike="noStrike" baseline="0" dirty="0"/>
              <a:t> which constructs an adaptive portfolio of </a:t>
            </a:r>
            <a:r>
              <a:rPr lang="en-US" altLang="ko-KR" b="1" i="0" u="none" strike="noStrike" baseline="0" dirty="0"/>
              <a:t>multiple acquisition functions.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dirty="0"/>
              <a:t>A</a:t>
            </a:r>
            <a:r>
              <a:rPr lang="en-US" altLang="ko-KR" sz="1600" b="0" i="0" u="none" strike="noStrike" baseline="0" dirty="0"/>
              <a:t>t </a:t>
            </a:r>
            <a:r>
              <a:rPr lang="en-US" altLang="ko-KR" sz="1600" b="1" i="0" u="none" strike="noStrike" baseline="0" dirty="0"/>
              <a:t>each iteration</a:t>
            </a:r>
            <a:r>
              <a:rPr lang="en-US" altLang="ko-KR" sz="1600" b="0" i="0" u="none" strike="noStrike" baseline="0" dirty="0"/>
              <a:t>, chooses </a:t>
            </a:r>
            <a:r>
              <a:rPr lang="en-US" altLang="ko-KR" sz="1600" b="1" i="0" u="none" strike="noStrike" baseline="0" dirty="0"/>
              <a:t>one probabilistically</a:t>
            </a:r>
            <a:r>
              <a:rPr lang="en-US" altLang="ko-KR" sz="1600" b="0" i="0" u="none" strike="noStrike" baseline="0" dirty="0"/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b="0" i="0" u="none" strike="noStrike" baseline="0" dirty="0"/>
              <a:t>The probability of choosing an acquisition function is updated based on the </a:t>
            </a:r>
            <a:r>
              <a:rPr lang="en-US" altLang="ko-KR" sz="1600" b="1" i="0" u="none" strike="noStrike" baseline="0" dirty="0"/>
              <a:t>cumulative rewards (gain) at each step.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0775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INTERGRATING GP AND HEDGE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4849221"/>
            <a:ext cx="1219200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AutoNum type="arabicParenBoth"/>
            </a:pPr>
            <a:r>
              <a:rPr lang="en-US" altLang="ko-KR" b="1" dirty="0"/>
              <a:t>T</a:t>
            </a:r>
            <a:r>
              <a:rPr lang="en-US" altLang="ko-KR" sz="1800" b="1" i="0" u="none" strike="noStrike" baseline="0" dirty="0"/>
              <a:t>rains</a:t>
            </a:r>
            <a:r>
              <a:rPr lang="en-US" altLang="ko-KR" sz="1800" b="0" i="0" u="none" strike="noStrike" baseline="0" dirty="0"/>
              <a:t> a GP model (</a:t>
            </a:r>
            <a:r>
              <a:rPr lang="en-US" altLang="ko-KR" sz="1800" b="1" i="0" u="none" strike="noStrike" baseline="0" dirty="0"/>
              <a:t>GP</a:t>
            </a:r>
            <a:r>
              <a:rPr lang="en-US" altLang="ko-KR" sz="1800" b="0" i="0" u="none" strike="noStrike" baseline="0" dirty="0"/>
              <a:t>) with </a:t>
            </a:r>
            <a:r>
              <a:rPr lang="en-US" altLang="ko-KR" sz="1800" b="1" i="0" u="none" strike="noStrike" baseline="0" dirty="0"/>
              <a:t>prior </a:t>
            </a:r>
            <a:r>
              <a:rPr lang="en-US" altLang="ko-KR" b="1" dirty="0"/>
              <a:t>o</a:t>
            </a:r>
            <a:r>
              <a:rPr lang="en-US" altLang="ko-KR" sz="1800" b="1" i="0" u="none" strike="noStrike" baseline="0" dirty="0"/>
              <a:t>bservations </a:t>
            </a:r>
            <a:r>
              <a:rPr lang="en-US" altLang="ko-KR" sz="1800" b="0" i="0" u="none" strike="noStrike" baseline="0" dirty="0"/>
              <a:t>of objective function (i.e., execution time).</a:t>
            </a:r>
          </a:p>
          <a:p>
            <a:pPr marL="342900" indent="-342900" algn="l">
              <a:buAutoNum type="arabicParenBoth"/>
            </a:pPr>
            <a:endParaRPr lang="en-US" altLang="ko-KR" sz="500" b="0" i="0" u="none" strike="noStrike" baseline="0" dirty="0"/>
          </a:p>
          <a:p>
            <a:pPr marL="342900" indent="-342900" algn="l">
              <a:buAutoNum type="arabicParenBoth"/>
            </a:pPr>
            <a:r>
              <a:rPr lang="en-US" altLang="ko-KR" sz="1800" b="1" i="0" u="none" strike="noStrike" baseline="0" dirty="0"/>
              <a:t>Selects a new point </a:t>
            </a:r>
            <a:r>
              <a:rPr lang="en-US" altLang="ko-KR" sz="1800" b="0" i="0" u="none" strike="noStrike" baseline="0" dirty="0"/>
              <a:t>using the </a:t>
            </a:r>
            <a:r>
              <a:rPr lang="en-US" altLang="ko-KR" sz="1800" b="1" i="0" u="none" strike="noStrike" baseline="0" dirty="0"/>
              <a:t>Hedge</a:t>
            </a:r>
            <a:r>
              <a:rPr lang="en-US" altLang="ko-KR" sz="1800" b="0" i="0" u="none" strike="noStrike" baseline="0" dirty="0"/>
              <a:t>-based portfolio function (</a:t>
            </a:r>
            <a:r>
              <a:rPr lang="en-US" altLang="ko-KR" sz="1800" b="0" i="1" u="none" strike="noStrike" baseline="0" dirty="0"/>
              <a:t>H)</a:t>
            </a:r>
            <a:r>
              <a:rPr lang="en-US" altLang="ko-KR" sz="1800" b="0" i="0" u="none" strike="noStrike" baseline="0" dirty="0"/>
              <a:t>. </a:t>
            </a:r>
          </a:p>
          <a:p>
            <a:pPr marL="342900" indent="-342900" algn="l">
              <a:buAutoNum type="arabicParenBoth"/>
            </a:pPr>
            <a:endParaRPr lang="en-US" altLang="ko-KR" sz="500" b="0" i="0" u="none" strike="noStrike" baseline="0" dirty="0"/>
          </a:p>
          <a:p>
            <a:pPr algn="l"/>
            <a:r>
              <a:rPr lang="en-US" altLang="ko-KR" sz="1800" b="0" i="0" u="none" strike="noStrike" baseline="0" dirty="0"/>
              <a:t>(3</a:t>
            </a:r>
            <a:r>
              <a:rPr lang="en-US" altLang="ko-KR" sz="1800" b="1" i="0" u="none" strike="noStrike" baseline="0" dirty="0"/>
              <a:t>) Makes another observation</a:t>
            </a:r>
            <a:r>
              <a:rPr lang="en-US" altLang="ko-KR" sz="1800" b="0" i="0" u="none" strike="noStrike" baseline="0" dirty="0"/>
              <a:t> of the objective function</a:t>
            </a:r>
          </a:p>
          <a:p>
            <a:pPr algn="l"/>
            <a:endParaRPr lang="en-US" altLang="ko-KR" sz="500" b="0" i="0" u="none" strike="noStrike" baseline="0" dirty="0"/>
          </a:p>
          <a:p>
            <a:pPr algn="l"/>
            <a:r>
              <a:rPr lang="en-US" altLang="ko-KR" sz="1800" b="0" i="0" u="none" strike="noStrike" baseline="0" dirty="0"/>
              <a:t>(4) Updates the </a:t>
            </a:r>
            <a:r>
              <a:rPr lang="en-US" altLang="ko-KR" sz="1800" b="1" i="0" u="none" strike="noStrike" baseline="0" dirty="0"/>
              <a:t>set of prior observations </a:t>
            </a:r>
            <a:r>
              <a:rPr lang="en-US" altLang="ko-KR" sz="1800" b="0" i="0" u="none" strike="noStrike" baseline="0" dirty="0"/>
              <a:t>and accumulative </a:t>
            </a:r>
            <a:r>
              <a:rPr lang="en-US" altLang="ko-KR" sz="1800" b="1" i="0" u="none" strike="noStrike" baseline="0" dirty="0"/>
              <a:t>gains of individual acquisition functions in Hedge</a:t>
            </a:r>
            <a:r>
              <a:rPr lang="en-US" altLang="ko-KR" sz="1800" b="0" i="0" u="none" strike="noStrike" baseline="0" dirty="0"/>
              <a:t>.</a:t>
            </a:r>
          </a:p>
          <a:p>
            <a:pPr algn="l"/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A6BFC12-E0EC-802E-F8BF-C1BE49234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447" y="1299506"/>
            <a:ext cx="4767920" cy="308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38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015798-384F-B01C-7FD7-F5D76181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/>
              <a:t>INDEX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92EE29-EC37-0296-FAB0-306182696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75186"/>
            <a:ext cx="12192000" cy="3026980"/>
          </a:xfrm>
        </p:spPr>
        <p:txBody>
          <a:bodyPr/>
          <a:lstStyle/>
          <a:p>
            <a:r>
              <a:rPr lang="en-US" altLang="ko-KR" sz="1600" i="0" u="none" strike="noStrike" baseline="0" dirty="0" err="1"/>
              <a:t>ROBOTune</a:t>
            </a:r>
            <a:r>
              <a:rPr lang="en-US" altLang="ko-KR" sz="1600" i="0" u="none" strike="noStrike" baseline="0" dirty="0"/>
              <a:t>: High-Dimensional Configuration Tuning for Cluster-Based Data Analytics</a:t>
            </a:r>
          </a:p>
          <a:p>
            <a:pPr algn="l"/>
            <a:endParaRPr lang="en-US" altLang="ko-KR" sz="2000" dirty="0"/>
          </a:p>
          <a:p>
            <a:r>
              <a:rPr lang="en-US" altLang="ko-KR" sz="2000" b="1" i="0" u="none" strike="noStrike" baseline="0" dirty="0"/>
              <a:t>HUNTER: An Online Cloud Database Hybrid Tuning System for Personalized Requirements</a:t>
            </a:r>
          </a:p>
          <a:p>
            <a:pPr marL="0" indent="0">
              <a:buNone/>
            </a:pPr>
            <a:r>
              <a:rPr lang="en-US" altLang="ko-KR" sz="2000" b="1" dirty="0"/>
              <a:t>  (</a:t>
            </a:r>
            <a:r>
              <a:rPr lang="en-US" altLang="ko-KR" sz="2000" b="1" i="1" dirty="0"/>
              <a:t>International Conference on Management of Data. 2022.)</a:t>
            </a:r>
            <a:endParaRPr lang="en-US" altLang="ko-KR" sz="2000" b="1" i="1" strike="noStrike" baseline="0" dirty="0"/>
          </a:p>
          <a:p>
            <a:endParaRPr lang="en-US" altLang="ko-KR" sz="1600" dirty="0"/>
          </a:p>
          <a:p>
            <a:r>
              <a:rPr lang="en-US" altLang="ko-KR" sz="1600" b="0" i="0" u="none" strike="noStrike" baseline="0" dirty="0"/>
              <a:t>Towards Dynamic and Safe Configuration Tuning for Cloud Databases</a:t>
            </a:r>
            <a:endParaRPr lang="ko-KR" altLang="en-US" sz="1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628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CONTRIBUTION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3542" y="1135117"/>
            <a:ext cx="12423228" cy="7378263"/>
          </a:xfrm>
        </p:spPr>
        <p:txBody>
          <a:bodyPr>
            <a:normAutofit/>
          </a:bodyPr>
          <a:lstStyle/>
          <a:p>
            <a:pPr algn="l"/>
            <a:r>
              <a:rPr lang="en-US" altLang="ko-KR" sz="1600" b="0" i="0" u="none" strike="noStrike" baseline="0" dirty="0"/>
              <a:t>Facing </a:t>
            </a:r>
            <a:r>
              <a:rPr lang="en-US" altLang="ko-KR" sz="1600" b="1" i="0" u="none" strike="noStrike" baseline="0" dirty="0"/>
              <a:t>personalized requirements </a:t>
            </a:r>
            <a:r>
              <a:rPr lang="en-US" altLang="ko-KR" sz="1600" b="0" i="0" u="none" strike="noStrike" baseline="0" dirty="0"/>
              <a:t>such as various restrictions for tuning with very different workloads,</a:t>
            </a:r>
            <a:r>
              <a:rPr lang="en-US" altLang="ko-KR" sz="1600" dirty="0"/>
              <a:t> </a:t>
            </a:r>
          </a:p>
          <a:p>
            <a:pPr marL="0" indent="0" algn="l">
              <a:buNone/>
            </a:pPr>
            <a:r>
              <a:rPr lang="en-US" altLang="ko-KR" sz="1600" b="1" i="0" u="none" strike="noStrike" baseline="0" dirty="0"/>
              <a:t>   pre-trained models may mismatch </a:t>
            </a:r>
            <a:r>
              <a:rPr lang="en-US" altLang="ko-KR" sz="1600" b="0" i="0" u="none" strike="noStrike" baseline="0" dirty="0"/>
              <a:t>or recommend </a:t>
            </a:r>
            <a:r>
              <a:rPr lang="en-US" altLang="ko-KR" sz="1600" b="1" i="0" u="none" strike="noStrike" baseline="0" dirty="0"/>
              <a:t>suboptimal configurations given a new workload.</a:t>
            </a:r>
          </a:p>
          <a:p>
            <a:pPr algn="l"/>
            <a:endParaRPr lang="en-US" altLang="ko-KR" sz="500" b="0" i="0" u="none" strike="noStrike" baseline="0" dirty="0"/>
          </a:p>
          <a:p>
            <a:pPr algn="l"/>
            <a:r>
              <a:rPr lang="en-US" altLang="ko-KR" sz="1600" b="0" i="0" u="none" strike="noStrike" baseline="0" dirty="0"/>
              <a:t>If the system </a:t>
            </a:r>
            <a:r>
              <a:rPr lang="en-US" altLang="ko-KR" sz="1600" b="1" i="0" u="none" strike="noStrike" baseline="0" dirty="0"/>
              <a:t>tunes</a:t>
            </a:r>
            <a:r>
              <a:rPr lang="en-US" altLang="ko-KR" sz="1600" b="0" i="0" u="none" strike="noStrike" baseline="0" dirty="0"/>
              <a:t> configurations </a:t>
            </a:r>
            <a:r>
              <a:rPr lang="en-US" altLang="ko-KR" sz="1600" b="1" i="0" u="none" strike="noStrike" baseline="0" dirty="0"/>
              <a:t>in an online fashion</a:t>
            </a:r>
            <a:r>
              <a:rPr lang="en-US" altLang="ko-KR" sz="1600" b="0" i="0" u="none" strike="noStrike" baseline="0" dirty="0"/>
              <a:t>, the </a:t>
            </a:r>
            <a:r>
              <a:rPr lang="en-US" altLang="ko-KR" sz="1600" b="1" i="0" u="none" strike="noStrike" baseline="0" dirty="0"/>
              <a:t>system will suffer from the cold start</a:t>
            </a:r>
            <a:r>
              <a:rPr lang="en-US" altLang="ko-KR" sz="1600" b="0" i="0" u="none" strike="noStrike" baseline="0" dirty="0"/>
              <a:t> problem, resulting in long tuning time and performance fluctuation.</a:t>
            </a:r>
            <a:endParaRPr lang="en-US" altLang="ko-KR" sz="1600" dirty="0"/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ko-KR" sz="1800" b="0" i="0" u="none" strike="noStrike" baseline="0" dirty="0"/>
              <a:t>(1) An </a:t>
            </a:r>
            <a:r>
              <a:rPr lang="en-US" altLang="ko-KR" sz="1800" b="1" i="0" u="none" strike="noStrike" baseline="0" dirty="0"/>
              <a:t>online tuning </a:t>
            </a:r>
            <a:r>
              <a:rPr lang="en-US" altLang="ko-KR" sz="1800" b="0" i="0" u="none" strike="noStrike" baseline="0" dirty="0"/>
              <a:t>system to improve the performance as well as efficiency and practicability </a:t>
            </a:r>
            <a:r>
              <a:rPr lang="en-US" altLang="ko-KR" sz="1800" b="1" i="0" u="none" strike="noStrike" baseline="0" dirty="0"/>
              <a:t>on CDB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ko-KR" sz="1800" b="0" i="0" u="none" strike="noStrike" baseline="0" dirty="0"/>
              <a:t>(2) Availability problem by </a:t>
            </a:r>
            <a:r>
              <a:rPr lang="en-US" altLang="ko-KR" sz="1800" b="1" i="0" u="none" strike="noStrike" baseline="0" dirty="0"/>
              <a:t>tuning and testing configurations on cloned CDBs.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ko-KR" sz="1800" b="0" i="0" u="none" strike="noStrike" baseline="0" dirty="0"/>
              <a:t>(3) Adaptability problem by </a:t>
            </a:r>
            <a:r>
              <a:rPr lang="en-US" altLang="ko-KR" sz="1800" b="1" i="0" u="none" strike="noStrike" baseline="0" dirty="0"/>
              <a:t>using online tuning with efficiency.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ko-KR" sz="1800" b="0" i="0" u="none" strike="noStrike" baseline="0" dirty="0"/>
              <a:t>(4) Cold start problem with a hybrid architecture, in which we use the samples generated by </a:t>
            </a:r>
            <a:r>
              <a:rPr lang="en-US" altLang="ko-KR" sz="1800" b="1" i="0" u="none" strike="noStrike" baseline="0" dirty="0"/>
              <a:t>GA </a:t>
            </a:r>
            <a:r>
              <a:rPr lang="en-US" altLang="ko-KR" sz="1800" i="0" u="none" strike="noStrike" baseline="0" dirty="0"/>
              <a:t>to warm-up DDPG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ko-KR" sz="1800" b="0" i="0" u="none" strike="noStrike" baseline="0" dirty="0"/>
              <a:t>(5) Based on the cloned CDBs, we design a </a:t>
            </a:r>
            <a:r>
              <a:rPr lang="en-US" altLang="ko-KR" sz="1800" b="1" i="0" u="none" strike="noStrike" baseline="0" dirty="0"/>
              <a:t>parallel scheme for DRL</a:t>
            </a:r>
            <a:r>
              <a:rPr lang="en-US" altLang="ko-KR" sz="1800" b="0" i="0" u="none" strike="noStrike" baseline="0" dirty="0"/>
              <a:t>.</a:t>
            </a:r>
          </a:p>
        </p:txBody>
      </p:sp>
      <p:sp>
        <p:nvSpPr>
          <p:cNvPr id="4" name="화살표: 아래쪽 3">
            <a:extLst>
              <a:ext uri="{FF2B5EF4-FFF2-40B4-BE49-F238E27FC236}">
                <a16:creationId xmlns:a16="http://schemas.microsoft.com/office/drawing/2014/main" id="{5AEC3B47-7569-2869-6C03-1F71494920B4}"/>
              </a:ext>
            </a:extLst>
          </p:cNvPr>
          <p:cNvSpPr/>
          <p:nvPr/>
        </p:nvSpPr>
        <p:spPr>
          <a:xfrm>
            <a:off x="5681498" y="2799638"/>
            <a:ext cx="829003" cy="125872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509FC6-0EF0-9395-7165-82D0EA0EF622}"/>
              </a:ext>
            </a:extLst>
          </p:cNvPr>
          <p:cNvSpPr txBox="1"/>
          <p:nvPr/>
        </p:nvSpPr>
        <p:spPr>
          <a:xfrm>
            <a:off x="6344961" y="3116900"/>
            <a:ext cx="28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PROPOSE , SOLVE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0763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DESIGN OVERVIEW OF HUNTER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26885"/>
            <a:ext cx="12192000" cy="177300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800" i="0" u="none" strike="noStrike" baseline="0" dirty="0"/>
              <a:t>The</a:t>
            </a:r>
            <a:r>
              <a:rPr lang="en-US" altLang="ko-KR" sz="1800" b="1" i="0" u="none" strike="noStrike" baseline="0" dirty="0"/>
              <a:t> Controller</a:t>
            </a:r>
            <a:r>
              <a:rPr lang="en-US" altLang="ko-KR" sz="1800" b="0" i="0" u="none" strike="noStrike" baseline="0" dirty="0"/>
              <a:t> interacts with the target DBMS, tuning system, and users.</a:t>
            </a:r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It is comprised of </a:t>
            </a:r>
            <a:r>
              <a:rPr lang="en-US" altLang="ko-KR" sz="1800" b="1" i="0" u="none" strike="noStrike" baseline="0" dirty="0"/>
              <a:t>Actors and CDBs.</a:t>
            </a: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b="1" i="0" u="none" strike="noStrike" baseline="0" dirty="0"/>
              <a:t>Actors</a:t>
            </a:r>
            <a:r>
              <a:rPr lang="en-US" altLang="ko-KR" sz="1800" b="0" i="0" u="none" strike="noStrike" baseline="0" dirty="0"/>
              <a:t> are designed to collect runtime information from the DBMS</a:t>
            </a:r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Clone the user’s instances on </a:t>
            </a:r>
            <a:r>
              <a:rPr lang="en-US" altLang="ko-KR" sz="1800" b="1" i="0" u="none" strike="noStrike" baseline="0" dirty="0"/>
              <a:t>CDBs</a:t>
            </a:r>
            <a:r>
              <a:rPr lang="en-US" altLang="ko-KR" sz="1800" b="0" i="0" u="none" strike="noStrike" baseline="0" dirty="0"/>
              <a:t>, and manage the parallel execution on cloned CDBs.</a:t>
            </a:r>
          </a:p>
          <a:p>
            <a:endParaRPr lang="en-US" altLang="ko-KR" sz="1800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D1DE787E-F46F-5CD5-5D09-2791EFA393D6}"/>
              </a:ext>
            </a:extLst>
          </p:cNvPr>
          <p:cNvGrpSpPr/>
          <p:nvPr/>
        </p:nvGrpSpPr>
        <p:grpSpPr>
          <a:xfrm>
            <a:off x="1428878" y="1038004"/>
            <a:ext cx="9334244" cy="3896602"/>
            <a:chOff x="1253870" y="1258723"/>
            <a:chExt cx="9684260" cy="378092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2CA8213A-C588-F43C-1A0D-965F6829D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3870" y="1258723"/>
              <a:ext cx="9684260" cy="3780920"/>
            </a:xfrm>
            <a:prstGeom prst="rect">
              <a:avLst/>
            </a:prstGeom>
          </p:spPr>
        </p:pic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1AD752B-C0BF-A436-17A4-A34752E41BFA}"/>
                </a:ext>
              </a:extLst>
            </p:cNvPr>
            <p:cNvSpPr/>
            <p:nvPr/>
          </p:nvSpPr>
          <p:spPr>
            <a:xfrm>
              <a:off x="2627586" y="1618814"/>
              <a:ext cx="2490952" cy="2900855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31328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137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DESIGN OVERVIEW OF HUNTER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31776"/>
            <a:ext cx="12192000" cy="387261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800" b="1" i="0" u="none" strike="noStrike" baseline="0" dirty="0"/>
              <a:t>Hybrid Tuning System</a:t>
            </a:r>
            <a:r>
              <a:rPr lang="en-US" altLang="ko-KR" sz="1800" b="0" i="0" u="none" strike="noStrike" baseline="0" dirty="0"/>
              <a:t> consists of a </a:t>
            </a:r>
            <a:r>
              <a:rPr lang="en-US" altLang="ko-KR" sz="1800" b="1" i="0" u="none" strike="noStrike" baseline="0" dirty="0"/>
              <a:t>Shared Pool</a:t>
            </a:r>
            <a:r>
              <a:rPr lang="en-US" altLang="ko-KR" sz="1800" b="0" i="0" u="none" strike="noStrike" baseline="0" dirty="0"/>
              <a:t> of sampled configurations, interacting </a:t>
            </a:r>
            <a:r>
              <a:rPr lang="en-US" altLang="ko-KR" sz="1800" b="1" i="0" u="none" strike="noStrike" baseline="0" dirty="0"/>
              <a:t>with three components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200" b="0" i="0" u="none" strike="noStrike" baseline="0" dirty="0"/>
          </a:p>
          <a:p>
            <a:pPr marL="342900" indent="-342900" algn="l">
              <a:buAutoNum type="alphaLcParenBoth"/>
            </a:pPr>
            <a:r>
              <a:rPr lang="en-US" altLang="ko-KR" sz="1600" b="1" i="1" u="none" strike="noStrike" baseline="0" dirty="0"/>
              <a:t>Sample Factory</a:t>
            </a:r>
          </a:p>
          <a:p>
            <a:pPr marL="0" indent="0" algn="l">
              <a:buNone/>
            </a:pPr>
            <a:r>
              <a:rPr lang="en-US" altLang="ko-KR" sz="1600" dirty="0"/>
              <a:t>    </a:t>
            </a:r>
            <a:r>
              <a:rPr lang="en-US" altLang="ko-KR" sz="1600" b="1" dirty="0"/>
              <a:t>G</a:t>
            </a:r>
            <a:r>
              <a:rPr lang="en-US" altLang="ko-KR" sz="1600" b="1" i="0" u="none" strike="noStrike" baseline="0" dirty="0"/>
              <a:t>enerates samples </a:t>
            </a:r>
            <a:r>
              <a:rPr lang="en-US" altLang="ko-KR" sz="1600" b="0" i="0" u="none" strike="noStrike" baseline="0" dirty="0"/>
              <a:t>according to target workloads and the </a:t>
            </a:r>
            <a:r>
              <a:rPr lang="en-US" altLang="ko-KR" sz="1600" b="1" i="0" u="none" strike="noStrike" baseline="0" dirty="0"/>
              <a:t>user’s requirements</a:t>
            </a:r>
            <a:r>
              <a:rPr lang="en-US" altLang="ko-KR" sz="1600" b="0" i="0" u="none" strike="noStrike" baseline="0" dirty="0"/>
              <a:t>, </a:t>
            </a:r>
            <a:r>
              <a:rPr lang="en-US" altLang="ko-KR" sz="1600" b="1" i="0" u="none" strike="noStrike" baseline="0" dirty="0">
                <a:solidFill>
                  <a:srgbClr val="0070C0"/>
                </a:solidFill>
              </a:rPr>
              <a:t>via GA and Rules. </a:t>
            </a:r>
          </a:p>
          <a:p>
            <a:pPr marL="0" indent="0" algn="l">
              <a:buNone/>
            </a:pPr>
            <a:r>
              <a:rPr lang="en-US" altLang="ko-KR" sz="1600" dirty="0"/>
              <a:t>    </a:t>
            </a:r>
            <a:r>
              <a:rPr lang="en-US" altLang="ko-KR" sz="1600" b="1" i="0" u="none" strike="noStrike" baseline="0" dirty="0"/>
              <a:t>Rules</a:t>
            </a:r>
            <a:r>
              <a:rPr lang="en-US" altLang="ko-KR" sz="1600" dirty="0"/>
              <a:t> </a:t>
            </a:r>
            <a:r>
              <a:rPr lang="en-US" altLang="ko-KR" sz="1600" b="0" i="0" u="none" strike="noStrike" baseline="0" dirty="0"/>
              <a:t>are </a:t>
            </a:r>
            <a:r>
              <a:rPr lang="en-US" altLang="ko-KR" sz="1600" b="1" i="0" u="none" strike="noStrike" baseline="0" dirty="0"/>
              <a:t>restrictions defined by users or DBAs.</a:t>
            </a:r>
            <a:endParaRPr lang="en-US" altLang="ko-KR" sz="1600" b="1" dirty="0"/>
          </a:p>
          <a:p>
            <a:pPr marL="0" indent="0" algn="l">
              <a:buNone/>
            </a:pPr>
            <a:r>
              <a:rPr lang="en-US" altLang="ko-KR" sz="1600" b="1" i="1" u="none" strike="noStrike" baseline="0" dirty="0"/>
              <a:t>(b) Search Space Optimizer</a:t>
            </a:r>
          </a:p>
          <a:p>
            <a:pPr marL="0" indent="0" algn="l">
              <a:buNone/>
            </a:pPr>
            <a:r>
              <a:rPr lang="en-US" altLang="ko-KR" sz="1600" dirty="0"/>
              <a:t>    T</a:t>
            </a:r>
            <a:r>
              <a:rPr lang="en-US" altLang="ko-KR" sz="1600" b="0" i="0" u="none" strike="noStrike" baseline="0" dirty="0"/>
              <a:t>akes as input the samples generated by the Sample Factory and </a:t>
            </a:r>
            <a:r>
              <a:rPr lang="en-US" altLang="ko-KR" sz="1600" b="1" i="0" u="none" strike="noStrike" baseline="0" dirty="0"/>
              <a:t>conduct compression and dimension reduction </a:t>
            </a:r>
          </a:p>
          <a:p>
            <a:pPr marL="0" indent="0" algn="l">
              <a:buNone/>
            </a:pPr>
            <a:r>
              <a:rPr lang="en-US" altLang="ko-KR" sz="1600" dirty="0"/>
              <a:t>     </a:t>
            </a:r>
            <a:r>
              <a:rPr lang="en-US" altLang="ko-KR" sz="1600" b="0" i="0" u="none" strike="noStrike" baseline="0" dirty="0"/>
              <a:t>over both metrics and search space.</a:t>
            </a:r>
          </a:p>
          <a:p>
            <a:pPr marL="0" indent="0" algn="l">
              <a:buNone/>
            </a:pPr>
            <a:r>
              <a:rPr lang="en-US" altLang="ko-KR" sz="1600" b="1" i="1" u="none" strike="noStrike" baseline="0" dirty="0"/>
              <a:t>(c) Recommender</a:t>
            </a:r>
          </a:p>
          <a:p>
            <a:pPr marL="0" indent="0" algn="l">
              <a:buNone/>
            </a:pPr>
            <a:r>
              <a:rPr lang="en-US" altLang="ko-KR" sz="1600" dirty="0"/>
              <a:t>    U</a:t>
            </a:r>
            <a:r>
              <a:rPr lang="en-US" altLang="ko-KR" sz="1600" b="0" i="0" u="none" strike="noStrike" baseline="0" dirty="0"/>
              <a:t>ses </a:t>
            </a:r>
            <a:r>
              <a:rPr lang="en-US" altLang="ko-KR" sz="1600" b="1" i="0" u="none" strike="noStrike" baseline="0" dirty="0"/>
              <a:t>reinforcement learning </a:t>
            </a:r>
            <a:r>
              <a:rPr lang="en-US" altLang="ko-KR" sz="1600" b="0" i="0" u="none" strike="noStrike" baseline="0" dirty="0"/>
              <a:t>to further explore the search space, warm-started using the Shared Pool of samples.</a:t>
            </a:r>
            <a:endParaRPr lang="en-US" altLang="ko-KR" sz="1600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896E6F3-A7B5-522F-F9A8-36FEC81A2628}"/>
              </a:ext>
            </a:extLst>
          </p:cNvPr>
          <p:cNvGrpSpPr/>
          <p:nvPr/>
        </p:nvGrpSpPr>
        <p:grpSpPr>
          <a:xfrm>
            <a:off x="1334814" y="804037"/>
            <a:ext cx="9522372" cy="2827738"/>
            <a:chOff x="1428878" y="1038004"/>
            <a:chExt cx="9334244" cy="3896602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2CA8213A-C588-F43C-1A0D-965F6829D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878" y="1038004"/>
              <a:ext cx="9334244" cy="3896602"/>
            </a:xfrm>
            <a:prstGeom prst="rect">
              <a:avLst/>
            </a:prstGeom>
          </p:spPr>
        </p:pic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1AD752B-C0BF-A436-17A4-A34752E41BFA}"/>
                </a:ext>
              </a:extLst>
            </p:cNvPr>
            <p:cNvSpPr/>
            <p:nvPr/>
          </p:nvSpPr>
          <p:spPr>
            <a:xfrm>
              <a:off x="5417315" y="1387365"/>
              <a:ext cx="5192877" cy="302697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D57A08-6700-5D8D-A5E6-174B34037ABF}"/>
                  </a:ext>
                </a:extLst>
              </p:cNvPr>
              <p:cNvSpPr txBox="1"/>
              <p:nvPr/>
            </p:nvSpPr>
            <p:spPr>
              <a:xfrm>
                <a:off x="8764643" y="2671143"/>
                <a:ext cx="2522482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>
                    <a:solidFill>
                      <a:srgbClr val="FF0000"/>
                    </a:solidFill>
                  </a:rPr>
                  <a:t>{(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ko-KR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ko-KR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ko-KR" alt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ko-KR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ko-K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ko-KR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D57A08-6700-5D8D-A5E6-174B34037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643" y="2671143"/>
                <a:ext cx="2522482" cy="381515"/>
              </a:xfrm>
              <a:prstGeom prst="rect">
                <a:avLst/>
              </a:prstGeom>
              <a:blipFill>
                <a:blip r:embed="rId4"/>
                <a:stretch>
                  <a:fillRect l="-2174" t="-7937" b="-206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47982B-8201-2F8B-B2DE-3518BF1F5E10}"/>
                  </a:ext>
                </a:extLst>
              </p:cNvPr>
              <p:cNvSpPr txBox="1"/>
              <p:nvPr/>
            </p:nvSpPr>
            <p:spPr>
              <a:xfrm>
                <a:off x="10701173" y="2607893"/>
                <a:ext cx="219008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ko-KR" alt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ko-KR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altLang="ko-KR" sz="1200" b="1" dirty="0">
                    <a:solidFill>
                      <a:schemeClr val="tx1"/>
                    </a:solidFill>
                  </a:rPr>
                  <a:t>: metrics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ko-KR" alt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ko-KR" alt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200" b="1" dirty="0">
                    <a:solidFill>
                      <a:schemeClr val="tx1"/>
                    </a:solidFill>
                  </a:rPr>
                  <a:t>: Configuration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ko-KR" altLang="en-U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ko-KR" alt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200" b="1" dirty="0">
                    <a:solidFill>
                      <a:schemeClr val="tx1"/>
                    </a:solidFill>
                  </a:rPr>
                  <a:t>: Performance</a:t>
                </a:r>
                <a:endParaRPr lang="ko-KR" alt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47982B-8201-2F8B-B2DE-3518BF1F5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173" y="2607893"/>
                <a:ext cx="2190088" cy="646331"/>
              </a:xfrm>
              <a:prstGeom prst="rect">
                <a:avLst/>
              </a:prstGeom>
              <a:blipFill>
                <a:blip r:embed="rId5"/>
                <a:stretch>
                  <a:fillRect t="-1887" b="-56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076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5910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WORKFLOW OF HUNTER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32760"/>
            <a:ext cx="12192000" cy="313004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600" b="1" i="0" u="none" strike="noStrike" baseline="0" dirty="0"/>
              <a:t>Given request</a:t>
            </a:r>
            <a:r>
              <a:rPr lang="en-US" altLang="ko-KR" sz="1600" b="0" i="0" u="none" strike="noStrike" baseline="0" dirty="0"/>
              <a:t>, the </a:t>
            </a:r>
            <a:r>
              <a:rPr lang="en-US" altLang="ko-KR" sz="1600" b="1" i="0" u="none" strike="noStrike" baseline="0" dirty="0"/>
              <a:t>Controller allocates a set of Actors</a:t>
            </a:r>
            <a:r>
              <a:rPr lang="en-US" altLang="ko-KR" sz="1600" b="0" i="0" u="none" strike="noStrike" baseline="0" dirty="0"/>
              <a:t>, each of which first clones the user’s instance. </a:t>
            </a:r>
          </a:p>
          <a:p>
            <a:pPr marL="0" indent="0" algn="l">
              <a:buNone/>
            </a:pP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In the </a:t>
            </a:r>
            <a:r>
              <a:rPr lang="en-US" altLang="ko-KR" sz="1600" b="1" i="0" u="none" strike="noStrike" baseline="0" dirty="0"/>
              <a:t>first phase</a:t>
            </a:r>
            <a:r>
              <a:rPr lang="en-US" altLang="ko-KR" sz="1600" b="0" i="0" u="none" strike="noStrike" baseline="0" dirty="0"/>
              <a:t>, each </a:t>
            </a:r>
            <a:r>
              <a:rPr lang="en-US" altLang="ko-KR" sz="1600" b="1" i="0" u="none" strike="noStrike" baseline="0" dirty="0"/>
              <a:t>Actor generates random configurations </a:t>
            </a:r>
            <a:r>
              <a:rPr lang="en-US" altLang="ko-KR" sz="1600" b="0" i="0" u="none" strike="noStrike" baseline="0" dirty="0"/>
              <a:t>and </a:t>
            </a:r>
            <a:r>
              <a:rPr lang="en-US" altLang="ko-KR" sz="1600" b="1" i="0" u="none" strike="noStrike" baseline="0" dirty="0"/>
              <a:t>stress-tests them on cloned CDBs</a:t>
            </a:r>
            <a:r>
              <a:rPr lang="en-US" altLang="ko-KR" sz="1600" b="0" i="0" u="none" strike="noStrike" baseline="0" dirty="0"/>
              <a:t>. 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Each stress testing generates a sample, which is </a:t>
            </a:r>
            <a:r>
              <a:rPr lang="en-US" altLang="ko-KR" sz="1600" b="1" i="0" u="none" strike="noStrike" baseline="0" dirty="0"/>
              <a:t>put into the Shared Pool</a:t>
            </a:r>
            <a:r>
              <a:rPr lang="en-US" altLang="ko-KR" sz="16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1" i="0" u="none" strike="noStrike" baseline="0" dirty="0"/>
              <a:t>Sample Factory </a:t>
            </a:r>
            <a:r>
              <a:rPr lang="en-US" altLang="ko-KR" sz="1600" b="0" i="0" u="none" strike="noStrike" baseline="0" dirty="0"/>
              <a:t>takes as </a:t>
            </a:r>
            <a:r>
              <a:rPr lang="en-US" altLang="ko-KR" sz="1600" b="1" i="0" u="none" strike="noStrike" baseline="0" dirty="0"/>
              <a:t>input these randomly generated samples </a:t>
            </a:r>
            <a:r>
              <a:rPr lang="en-US" altLang="ko-KR" sz="1600" b="0" i="0" u="none" strike="noStrike" baseline="0" dirty="0"/>
              <a:t>and uses </a:t>
            </a:r>
            <a:r>
              <a:rPr lang="en-US" altLang="ko-KR" sz="1600" b="1" i="0" u="none" strike="noStrike" baseline="0" dirty="0"/>
              <a:t>GA to generate new configurations</a:t>
            </a:r>
            <a:r>
              <a:rPr lang="en-US" altLang="ko-KR" sz="16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The </a:t>
            </a:r>
            <a:r>
              <a:rPr lang="en-US" altLang="ko-KR" sz="1600" b="1" i="0" u="none" strike="noStrike" baseline="0" dirty="0"/>
              <a:t>Controller</a:t>
            </a:r>
            <a:r>
              <a:rPr lang="en-US" altLang="ko-KR" sz="1600" b="0" i="0" u="none" strike="noStrike" baseline="0" dirty="0"/>
              <a:t> then </a:t>
            </a:r>
            <a:r>
              <a:rPr lang="en-US" altLang="ko-KR" sz="1600" b="1" i="0" u="none" strike="noStrike" baseline="0" dirty="0"/>
              <a:t>stress-tests these newly-generated configurations </a:t>
            </a:r>
            <a:r>
              <a:rPr lang="en-US" altLang="ko-KR" sz="1600" b="0" i="0" u="none" strike="noStrike" baseline="0" dirty="0"/>
              <a:t>and </a:t>
            </a:r>
            <a:r>
              <a:rPr lang="en-US" altLang="ko-KR" sz="1600" b="1" i="0" u="none" strike="noStrike" baseline="0" dirty="0"/>
              <a:t>produces new samples </a:t>
            </a:r>
            <a:r>
              <a:rPr lang="en-US" altLang="ko-KR" sz="1600" b="0" i="0" u="none" strike="noStrike" baseline="0" dirty="0"/>
              <a:t>in the Shared Pool.</a:t>
            </a:r>
          </a:p>
          <a:p>
            <a:pPr marL="0" indent="0" algn="l">
              <a:buNone/>
            </a:pPr>
            <a:endParaRPr lang="en-US" altLang="ko-KR" sz="18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CA8213A-C588-F43C-1A0D-965F6829D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423" y="897374"/>
            <a:ext cx="9238728" cy="30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2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015798-384F-B01C-7FD7-F5D76181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/>
              <a:t>INDEX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92EE29-EC37-0296-FAB0-306182696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75186"/>
            <a:ext cx="12192000" cy="3026980"/>
          </a:xfrm>
        </p:spPr>
        <p:txBody>
          <a:bodyPr/>
          <a:lstStyle/>
          <a:p>
            <a:r>
              <a:rPr lang="en-US" altLang="ko-KR" sz="2000" b="1" i="0" u="none" strike="noStrike" baseline="0" dirty="0" err="1"/>
              <a:t>ROBOTune</a:t>
            </a:r>
            <a:r>
              <a:rPr lang="en-US" altLang="ko-KR" sz="2000" b="1" i="0" u="none" strike="noStrike" baseline="0" dirty="0"/>
              <a:t>: High-Dimensional Configuration Tuning for Cluster-Based Data Analytics</a:t>
            </a:r>
          </a:p>
          <a:p>
            <a:pPr marL="0" indent="0">
              <a:buNone/>
            </a:pPr>
            <a:r>
              <a:rPr lang="en-US" altLang="ko-KR" sz="2000" b="1" dirty="0"/>
              <a:t>   </a:t>
            </a:r>
            <a:r>
              <a:rPr lang="en-US" altLang="ko-KR" sz="1800" b="1" i="1" dirty="0"/>
              <a:t>(International Conference on Parallel Processing. 2021.)</a:t>
            </a:r>
            <a:endParaRPr lang="en-US" altLang="ko-KR" sz="1800" b="1" i="1" u="none" strike="noStrike" baseline="0" dirty="0"/>
          </a:p>
          <a:p>
            <a:pPr algn="l"/>
            <a:endParaRPr lang="en-US" altLang="ko-KR" sz="2000" dirty="0"/>
          </a:p>
          <a:p>
            <a:r>
              <a:rPr lang="en-US" altLang="ko-KR" sz="1600" b="0" i="0" u="none" strike="noStrike" baseline="0" dirty="0"/>
              <a:t>HUNTER: An Online Cloud Database Hybrid Tuning System for Personalized Requirements</a:t>
            </a:r>
          </a:p>
          <a:p>
            <a:endParaRPr lang="en-US" altLang="ko-KR" sz="1600" dirty="0"/>
          </a:p>
          <a:p>
            <a:r>
              <a:rPr lang="en-US" altLang="ko-KR" sz="1600" b="0" i="0" u="none" strike="noStrike" baseline="0" dirty="0"/>
              <a:t>Towards Dynamic and Safe Configuration Tuning for Cloud Databases</a:t>
            </a:r>
            <a:endParaRPr lang="ko-KR" altLang="en-US" sz="1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3475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70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WORKFLOW OF HUNTER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37227"/>
            <a:ext cx="12192000" cy="45543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600" b="0" i="0" u="none" strike="noStrike" baseline="0" dirty="0"/>
              <a:t>In the </a:t>
            </a:r>
            <a:r>
              <a:rPr lang="en-US" altLang="ko-KR" sz="1600" b="1" i="0" u="none" strike="noStrike" baseline="0" dirty="0"/>
              <a:t>second phase</a:t>
            </a:r>
            <a:r>
              <a:rPr lang="en-US" altLang="ko-KR" sz="1600" b="0" i="0" u="none" strike="noStrike" baseline="0" dirty="0"/>
              <a:t>, the </a:t>
            </a:r>
            <a:r>
              <a:rPr lang="en-US" altLang="ko-KR" sz="1600" b="1" i="0" u="none" strike="noStrike" baseline="0" dirty="0"/>
              <a:t>Search Space Optimizer collects statistics </a:t>
            </a:r>
            <a:r>
              <a:rPr lang="en-US" altLang="ko-KR" sz="1600" b="0" i="0" u="none" strike="noStrike" baseline="0" dirty="0"/>
              <a:t>using all samples in the Shared Pool, 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and conducts </a:t>
            </a:r>
            <a:r>
              <a:rPr lang="en-US" altLang="ko-KR" sz="1600" b="1" i="0" u="none" strike="noStrike" baseline="0" dirty="0"/>
              <a:t>compression and sifting over metrics and knobs</a:t>
            </a:r>
            <a:r>
              <a:rPr lang="en-US" altLang="ko-KR" sz="16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In the </a:t>
            </a:r>
            <a:r>
              <a:rPr lang="en-US" altLang="ko-KR" sz="1600" b="1" i="0" u="none" strike="noStrike" baseline="0" dirty="0"/>
              <a:t>third phase</a:t>
            </a:r>
            <a:r>
              <a:rPr lang="en-US" altLang="ko-KR" sz="1600" b="0" i="0" u="none" strike="noStrike" baseline="0" dirty="0"/>
              <a:t>, </a:t>
            </a:r>
            <a:r>
              <a:rPr lang="en-US" altLang="ko-KR" sz="1600" b="1" i="0" u="none" strike="noStrike" baseline="0" dirty="0"/>
              <a:t>Recommender acts</a:t>
            </a:r>
            <a:r>
              <a:rPr lang="en-US" altLang="ko-KR" sz="1600" b="0" i="0" u="none" strike="noStrike" baseline="0" dirty="0"/>
              <a:t> over samples </a:t>
            </a:r>
            <a:r>
              <a:rPr lang="en-US" altLang="ko-KR" sz="1600" b="1" i="0" u="none" strike="noStrike" baseline="0" dirty="0"/>
              <a:t>with reduced dimension and generates new configurations</a:t>
            </a:r>
            <a:r>
              <a:rPr lang="en-US" altLang="ko-KR" sz="16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500" dirty="0"/>
          </a:p>
          <a:p>
            <a:pPr marL="0" indent="0" algn="l">
              <a:buNone/>
            </a:pPr>
            <a:r>
              <a:rPr lang="en-US" altLang="ko-KR" sz="1600" b="1" dirty="0"/>
              <a:t>N</a:t>
            </a:r>
            <a:r>
              <a:rPr lang="en-US" altLang="ko-KR" sz="1600" b="1" i="0" u="none" strike="noStrike" baseline="0" dirty="0"/>
              <a:t>ewly-generated configurations </a:t>
            </a:r>
            <a:r>
              <a:rPr lang="en-US" altLang="ko-KR" sz="1600" b="0" i="0" u="none" strike="noStrike" baseline="0" dirty="0"/>
              <a:t>are </a:t>
            </a:r>
            <a:r>
              <a:rPr lang="en-US" altLang="ko-KR" sz="1600" b="1" i="0" u="none" strike="noStrike" baseline="0" dirty="0"/>
              <a:t>tested by the Controller </a:t>
            </a:r>
            <a:r>
              <a:rPr lang="en-US" altLang="ko-KR" sz="1600" b="0" i="0" u="none" strike="noStrike" baseline="0" dirty="0"/>
              <a:t>until the total wall clock time reaches a total time budget. </a:t>
            </a:r>
          </a:p>
          <a:p>
            <a:pPr marL="0" indent="0" algn="l">
              <a:buNone/>
            </a:pPr>
            <a:endParaRPr lang="en-US" altLang="ko-KR" sz="500" b="0" i="0" u="none" strike="noStrike" baseline="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The </a:t>
            </a:r>
            <a:r>
              <a:rPr lang="en-US" altLang="ko-KR" sz="1600" b="1" i="0" u="none" strike="noStrike" baseline="0" dirty="0"/>
              <a:t>Controller</a:t>
            </a:r>
            <a:r>
              <a:rPr lang="en-US" altLang="ko-KR" sz="1600" b="0" i="0" u="none" strike="noStrike" baseline="0" dirty="0"/>
              <a:t> then </a:t>
            </a:r>
            <a:r>
              <a:rPr lang="en-US" altLang="ko-KR" sz="1600" b="1" i="0" u="none" strike="noStrike" baseline="0" dirty="0"/>
              <a:t>deploys configurations with the best performance </a:t>
            </a:r>
            <a:r>
              <a:rPr lang="en-US" altLang="ko-KR" sz="1600" b="0" i="0" u="none" strike="noStrike" baseline="0" dirty="0"/>
              <a:t>on the user’s instance.</a:t>
            </a:r>
          </a:p>
          <a:p>
            <a:pPr marL="0" indent="0" algn="l">
              <a:buNone/>
            </a:pPr>
            <a:endParaRPr lang="en-US" altLang="ko-KR" sz="1600" b="0" i="0" u="none" strike="noStrike" baseline="0" dirty="0"/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endParaRPr lang="en-US" altLang="ko-KR" sz="18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CA8213A-C588-F43C-1A0D-965F6829D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31" y="922246"/>
            <a:ext cx="10105820" cy="328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62D696-30B1-D92D-5FE2-EA0ABCB5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/>
              <a:t>FUTURE WORK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5F8868-5B16-F745-C283-CA2CCBF1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r>
              <a:rPr lang="en-US" altLang="ko-KR" sz="1800" b="1" i="0" u="none" strike="noStrike" baseline="0" dirty="0"/>
              <a:t>Workload Drift and Historical Data Reuse.</a:t>
            </a:r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Keeping tuning knobs during the life of instance, we simplify this issue to whether the tuner can learn from historical data to recommend knobs with high performance in a </a:t>
            </a:r>
            <a:r>
              <a:rPr lang="en-US" altLang="ko-KR" sz="1800" b="1" i="0" u="none" strike="noStrike" baseline="0" dirty="0"/>
              <a:t>short time before the workload drift occurs again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buNone/>
            </a:pP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ED62A2F-7AB2-873A-89E6-AD2449A31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286" y="3016251"/>
            <a:ext cx="4979427" cy="323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48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62D696-30B1-D92D-5FE2-EA0ABCB5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408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FUTURE WORK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5F8868-5B16-F745-C283-CA2CCBF1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7933231"/>
          </a:xfrm>
        </p:spPr>
        <p:txBody>
          <a:bodyPr>
            <a:normAutofit/>
          </a:bodyPr>
          <a:lstStyle/>
          <a:p>
            <a:r>
              <a:rPr lang="en-US" altLang="ko-KR" sz="1800" b="1" i="0" u="none" strike="noStrike" baseline="0" dirty="0"/>
              <a:t>Sensitive Queries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Tuning may improve most queries but regress some sensitive ones.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In addition, tuning knobs is a </a:t>
            </a:r>
            <a:r>
              <a:rPr lang="en-US" altLang="ko-KR" sz="1600" b="1" i="0" u="none" strike="noStrike" baseline="0" dirty="0"/>
              <a:t>multi-objective optimization problem</a:t>
            </a:r>
            <a:r>
              <a:rPr lang="en-US" altLang="ko-KR" sz="1600" b="0" i="0" u="none" strike="noStrike" baseline="0" dirty="0"/>
              <a:t>, considering both the latency of sensitive queries and the overall performance.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r>
              <a:rPr lang="en-US" altLang="ko-KR" sz="1800" b="1" i="0" u="none" strike="noStrike" baseline="0" dirty="0"/>
              <a:t>Warm-up Database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Generally, the </a:t>
            </a:r>
            <a:r>
              <a:rPr lang="en-US" altLang="ko-KR" sz="1600" b="1" i="0" u="none" strike="noStrike" baseline="0" dirty="0"/>
              <a:t>large the data set </a:t>
            </a:r>
            <a:r>
              <a:rPr lang="en-US" altLang="ko-KR" sz="1600" b="0" i="0" u="none" strike="noStrike" baseline="0" dirty="0"/>
              <a:t>is, </a:t>
            </a:r>
            <a:r>
              <a:rPr lang="en-US" altLang="ko-KR" sz="1600" b="1" i="0" u="none" strike="noStrike" baseline="0" dirty="0"/>
              <a:t>the longer the warm-up time </a:t>
            </a:r>
            <a:r>
              <a:rPr lang="en-US" altLang="ko-KR" sz="1600" b="0" i="0" u="none" strike="noStrike" baseline="0" dirty="0"/>
              <a:t>will be.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r>
              <a:rPr lang="en-US" altLang="ko-KR" sz="1800" b="1" i="0" u="none" strike="noStrike" baseline="0" dirty="0"/>
              <a:t>Warm-up DRL Model and Representative workload</a:t>
            </a:r>
            <a:endParaRPr lang="en-US" altLang="ko-KR" sz="1800" b="1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Make DRL models </a:t>
            </a:r>
            <a:r>
              <a:rPr lang="en-US" altLang="ko-KR" sz="1600" b="1" i="0" u="none" strike="noStrike" baseline="0" dirty="0"/>
              <a:t>converge faster without losing the optimal solution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ko-KR" sz="1600" b="1" i="0" u="none" strike="noStrike" baseline="0" dirty="0"/>
              <a:t>Replacing the DRL model </a:t>
            </a:r>
            <a:r>
              <a:rPr lang="en-US" altLang="ko-KR" sz="1600" b="0" i="0" u="none" strike="noStrike" baseline="0" dirty="0"/>
              <a:t>or </a:t>
            </a:r>
            <a:r>
              <a:rPr lang="en-US" altLang="ko-KR" sz="1600" b="1" i="0" u="none" strike="noStrike" baseline="0" dirty="0"/>
              <a:t>optimizing the fetch of samples</a:t>
            </a:r>
            <a:r>
              <a:rPr lang="en-US" altLang="ko-KR" sz="1600" b="0" i="0" u="none" strike="noStrike" baseline="0" dirty="0"/>
              <a:t>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dirty="0"/>
              <a:t>We choose </a:t>
            </a:r>
            <a:r>
              <a:rPr lang="en-US" altLang="ko-KR" sz="1600" b="1" dirty="0"/>
              <a:t>data augmentation technology </a:t>
            </a:r>
            <a:r>
              <a:rPr lang="en-US" altLang="ko-KR" sz="1600" dirty="0"/>
              <a:t>to </a:t>
            </a:r>
            <a:r>
              <a:rPr lang="en-US" altLang="ko-KR" sz="1600" b="1" dirty="0"/>
              <a:t>improve the quality of samples.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dirty="0"/>
              <a:t>Find an effective scheme to warm up the DRL model, as the reasons for </a:t>
            </a:r>
            <a:r>
              <a:rPr lang="en-US" altLang="ko-KR" sz="1600" b="1" dirty="0"/>
              <a:t>GA's ability to collect high-quality samples remain obscure.</a:t>
            </a:r>
          </a:p>
          <a:p>
            <a:pPr algn="l"/>
            <a:endParaRPr lang="en-US" altLang="ko-KR" sz="1800" dirty="0">
              <a:latin typeface="LinLibertineT"/>
            </a:endParaRPr>
          </a:p>
          <a:p>
            <a:pPr algn="l"/>
            <a:endParaRPr lang="en-US" altLang="ko-KR" sz="1800" dirty="0">
              <a:latin typeface="LinLibertineT"/>
            </a:endParaRPr>
          </a:p>
          <a:p>
            <a:pPr algn="l"/>
            <a:endParaRPr lang="en-US" altLang="ko-KR" sz="1800" dirty="0">
              <a:latin typeface="LinLibertineT"/>
            </a:endParaRPr>
          </a:p>
        </p:txBody>
      </p:sp>
    </p:spTree>
    <p:extLst>
      <p:ext uri="{BB962C8B-B14F-4D97-AF65-F5344CB8AC3E}">
        <p14:creationId xmlns:p14="http://schemas.microsoft.com/office/powerpoint/2010/main" val="1592995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015798-384F-B01C-7FD7-F5D76181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b="1" dirty="0"/>
              <a:t>INDEX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92EE29-EC37-0296-FAB0-306182696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75186"/>
            <a:ext cx="12192000" cy="3026980"/>
          </a:xfrm>
        </p:spPr>
        <p:txBody>
          <a:bodyPr/>
          <a:lstStyle/>
          <a:p>
            <a:r>
              <a:rPr lang="en-US" altLang="ko-KR" sz="1600" i="0" u="none" strike="noStrike" baseline="0" dirty="0" err="1"/>
              <a:t>ROBOTune</a:t>
            </a:r>
            <a:r>
              <a:rPr lang="en-US" altLang="ko-KR" sz="1600" i="0" u="none" strike="noStrike" baseline="0" dirty="0"/>
              <a:t>: High-Dimensional Configuration Tuning for Cluster-Based Data Analytics</a:t>
            </a:r>
          </a:p>
          <a:p>
            <a:pPr algn="l"/>
            <a:endParaRPr lang="en-US" altLang="ko-KR" sz="2000" dirty="0"/>
          </a:p>
          <a:p>
            <a:r>
              <a:rPr lang="en-US" altLang="ko-KR" sz="1600" i="0" u="none" strike="noStrike" baseline="0" dirty="0"/>
              <a:t>HUNTER: An Online Cloud Database Hybrid Tuning System for Personalized Requirements</a:t>
            </a:r>
          </a:p>
          <a:p>
            <a:endParaRPr lang="en-US" altLang="ko-KR" sz="1600" dirty="0"/>
          </a:p>
          <a:p>
            <a:r>
              <a:rPr lang="en-US" altLang="ko-KR" sz="2000" b="1" i="0" u="none" strike="noStrike" baseline="0" dirty="0"/>
              <a:t>Towards Dynamic and Safe Configuration Tuning for Cloud Databases</a:t>
            </a:r>
          </a:p>
          <a:p>
            <a:pPr marL="0" indent="0">
              <a:buNone/>
            </a:pPr>
            <a:r>
              <a:rPr lang="en-US" altLang="ko-KR" sz="2000" b="1" i="1" dirty="0"/>
              <a:t>   (</a:t>
            </a:r>
            <a:r>
              <a:rPr lang="en-US" altLang="ko-KR" sz="2000" b="1" i="1" dirty="0" err="1"/>
              <a:t>arXiv</a:t>
            </a:r>
            <a:r>
              <a:rPr lang="en-US" altLang="ko-KR" sz="2000" b="1" i="1" dirty="0"/>
              <a:t> 2022)</a:t>
            </a:r>
            <a:endParaRPr lang="ko-KR" altLang="en-US" sz="2000" b="1" i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2527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CONTRIBUTION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5117"/>
            <a:ext cx="12192000" cy="80561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800" dirty="0"/>
              <a:t>T</a:t>
            </a:r>
            <a:r>
              <a:rPr lang="en-US" altLang="ko-KR" sz="1800" b="0" i="0" u="none" strike="noStrike" baseline="0" dirty="0"/>
              <a:t>here are still gaps to apply the existing systems in production environments, especially in the cloud.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b="1" dirty="0"/>
              <a:t>O</a:t>
            </a:r>
            <a:r>
              <a:rPr lang="en-US" altLang="ko-KR" sz="1800" b="1" i="0" u="none" strike="noStrike" baseline="0" dirty="0"/>
              <a:t>nline database tuning </a:t>
            </a:r>
            <a:r>
              <a:rPr lang="en-US" altLang="ko-KR" sz="1800" b="0" i="0" u="none" strike="noStrike" baseline="0" dirty="0"/>
              <a:t>should fulfill ~</a:t>
            </a:r>
          </a:p>
          <a:p>
            <a:pPr algn="l"/>
            <a:r>
              <a:rPr lang="en-US" altLang="ko-KR" sz="1600" b="1" i="0" u="none" strike="noStrike" baseline="0" dirty="0"/>
              <a:t>Dynamicity</a:t>
            </a:r>
            <a:r>
              <a:rPr lang="en-US" altLang="ko-KR" sz="1600" b="0" i="0" u="none" strike="noStrike" baseline="0" dirty="0"/>
              <a:t>: The tuner is capable of responding to the dynamic environment adaptively.</a:t>
            </a:r>
          </a:p>
          <a:p>
            <a:pPr algn="l"/>
            <a:r>
              <a:rPr lang="en-US" altLang="ko-KR" sz="1600" b="1" i="0" u="none" strike="noStrike" baseline="0" dirty="0"/>
              <a:t>Safety</a:t>
            </a:r>
            <a:r>
              <a:rPr lang="en-US" altLang="ko-KR" sz="1600" b="0" i="0" u="none" strike="noStrike" baseline="0" dirty="0"/>
              <a:t>: The tuner should recommend configurations that do not downgrade the database performance during     </a:t>
            </a:r>
          </a:p>
          <a:p>
            <a:pPr marL="0" indent="0" algn="l">
              <a:buNone/>
            </a:pPr>
            <a:r>
              <a:rPr lang="en-US" altLang="ko-KR" sz="1600" dirty="0"/>
              <a:t>             </a:t>
            </a:r>
            <a:r>
              <a:rPr lang="en-US" altLang="ko-KR" sz="1600" b="0" i="0" u="none" strike="noStrike" baseline="0" dirty="0"/>
              <a:t>the tuning process.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We propose a </a:t>
            </a:r>
            <a:r>
              <a:rPr lang="en-US" altLang="ko-KR" sz="1800" b="1" i="0" u="none" strike="noStrike" baseline="0" dirty="0"/>
              <a:t>context featurization model </a:t>
            </a:r>
            <a:r>
              <a:rPr lang="en-US" altLang="ko-KR" sz="1800" b="0" i="0" u="none" strike="noStrike" baseline="0" dirty="0"/>
              <a:t>that extracts features of workloads and underlying data. </a:t>
            </a:r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Using this, </a:t>
            </a:r>
            <a:r>
              <a:rPr lang="en-US" altLang="ko-KR" sz="1800" b="0" i="1" u="none" strike="noStrike" baseline="0" dirty="0" err="1"/>
              <a:t>OnlineTune</a:t>
            </a:r>
            <a:r>
              <a:rPr lang="en-US" altLang="ko-KR" sz="1800" b="0" i="0" u="none" strike="noStrike" baseline="0" dirty="0"/>
              <a:t> </a:t>
            </a:r>
            <a:r>
              <a:rPr lang="en-US" altLang="ko-KR" sz="1800" b="1" i="0" u="none" strike="noStrike" baseline="0" dirty="0"/>
              <a:t>adopts the contextual Bayesian optimization </a:t>
            </a:r>
            <a:r>
              <a:rPr lang="en-US" altLang="ko-KR" sz="1800" b="0" i="0" u="none" strike="noStrike" baseline="0" dirty="0"/>
              <a:t>technique to optimize the database adaptively with </a:t>
            </a:r>
            <a:r>
              <a:rPr lang="en-US" altLang="ko-KR" sz="1800" b="1" i="0" u="none" strike="noStrike" baseline="0" dirty="0"/>
              <a:t>constantly changing environments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To enhance the scalability of </a:t>
            </a:r>
            <a:r>
              <a:rPr lang="en-US" altLang="ko-KR" sz="1800" b="0" i="1" u="none" strike="noStrike" baseline="0" dirty="0" err="1"/>
              <a:t>OnlineTune</a:t>
            </a:r>
            <a:r>
              <a:rPr lang="en-US" altLang="ko-KR" sz="1800" b="0" i="0" u="none" strike="noStrike" baseline="0" dirty="0"/>
              <a:t> with extensive data in the cloud, we propose a </a:t>
            </a:r>
            <a:r>
              <a:rPr lang="en-US" altLang="ko-KR" sz="1800" b="1" i="0" u="none" strike="noStrike" baseline="0" dirty="0"/>
              <a:t>clustering and model selection strategy</a:t>
            </a:r>
            <a:r>
              <a:rPr lang="en-US" altLang="ko-KR" sz="1800" b="0" i="0" u="none" strike="noStrike" baseline="0" dirty="0"/>
              <a:t> that significantly decreases the computation complexity.</a:t>
            </a: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b="0" i="0" u="none" strike="noStrike" baseline="0" dirty="0"/>
              <a:t>To solve the safety issue, we </a:t>
            </a:r>
            <a:r>
              <a:rPr lang="en-US" altLang="ko-KR" sz="1800" b="1" i="0" u="none" strike="noStrike" baseline="0" dirty="0"/>
              <a:t>combine the black-box and the white-box knowledge </a:t>
            </a:r>
            <a:r>
              <a:rPr lang="en-US" altLang="ko-KR" sz="1800" b="0" i="0" u="none" strike="noStrike" baseline="0" dirty="0"/>
              <a:t>to evaluate the safety of configurations and propose a safe exploration strategy via subspace adaptation,</a:t>
            </a:r>
          </a:p>
        </p:txBody>
      </p:sp>
    </p:spTree>
    <p:extLst>
      <p:ext uri="{BB962C8B-B14F-4D97-AF65-F5344CB8AC3E}">
        <p14:creationId xmlns:p14="http://schemas.microsoft.com/office/powerpoint/2010/main" val="3654003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2861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DESIGN OVERVIEW OF ONLINETUNE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62620"/>
            <a:ext cx="12375931" cy="447740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400" b="0" i="0" u="none" strike="noStrike" baseline="0" dirty="0"/>
              <a:t>The safety threshold is set to the default performance.</a:t>
            </a:r>
          </a:p>
          <a:p>
            <a:pPr marL="0" indent="0" algn="l">
              <a:buNone/>
            </a:pPr>
            <a:endParaRPr lang="en-US" altLang="ko-KR" sz="200" dirty="0">
              <a:latin typeface="LinLibertineT"/>
            </a:endParaRPr>
          </a:p>
          <a:p>
            <a:pPr marL="0" indent="0" algn="l">
              <a:buNone/>
            </a:pPr>
            <a:r>
              <a:rPr lang="en-US" altLang="ko-KR" sz="1600" b="1" i="1" u="none" strike="noStrike" baseline="0" dirty="0"/>
              <a:t>Contextual performance modeling </a:t>
            </a:r>
          </a:p>
          <a:p>
            <a:pPr marL="0" indent="0" algn="l">
              <a:buNone/>
            </a:pPr>
            <a:r>
              <a:rPr lang="en-US" altLang="ko-KR" sz="1600" dirty="0"/>
              <a:t>A</a:t>
            </a:r>
            <a:r>
              <a:rPr lang="en-US" altLang="ko-KR" sz="1600" b="0" i="0" u="none" strike="noStrike" baseline="0" dirty="0"/>
              <a:t>ims at </a:t>
            </a:r>
            <a:r>
              <a:rPr lang="en-US" altLang="ko-KR" sz="1600" b="1" i="0" u="none" strike="noStrike" baseline="0" dirty="0"/>
              <a:t>obtaining a surrogate model </a:t>
            </a:r>
            <a:r>
              <a:rPr lang="en-US" altLang="ko-KR" sz="1600" b="0" i="0" u="none" strike="noStrike" baseline="0" dirty="0"/>
              <a:t>that </a:t>
            </a:r>
            <a:r>
              <a:rPr lang="en-US" altLang="ko-KR" sz="1600" b="1" i="0" u="none" strike="noStrike" baseline="0" dirty="0"/>
              <a:t>predicts the performance of given configurations </a:t>
            </a:r>
            <a:r>
              <a:rPr lang="en-US" altLang="ko-KR" sz="1600" b="0" i="0" u="none" strike="noStrike" baseline="0" dirty="0"/>
              <a:t>in dynamic environments.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The surrogate is a contextual Gaussian Process (GP) model fitted on historical observations</a:t>
            </a:r>
          </a:p>
          <a:p>
            <a:pPr marL="0" indent="0" algn="l">
              <a:buNone/>
            </a:pPr>
            <a:endParaRPr lang="en-US" altLang="ko-KR" sz="500" dirty="0"/>
          </a:p>
          <a:p>
            <a:pPr marL="342900" indent="-342900" algn="l">
              <a:buFont typeface="+mj-ea"/>
              <a:buAutoNum type="circleNumDbPlain"/>
            </a:pPr>
            <a:r>
              <a:rPr lang="en-US" altLang="ko-KR" sz="1600" b="0" i="1" u="none" strike="noStrike" baseline="0" dirty="0" err="1"/>
              <a:t>OnlineTune</a:t>
            </a:r>
            <a:r>
              <a:rPr lang="en-US" altLang="ko-KR" sz="1600" b="0" i="0" u="none" strike="noStrike" baseline="0" dirty="0"/>
              <a:t> first </a:t>
            </a:r>
            <a:r>
              <a:rPr lang="en-US" altLang="ko-KR" sz="1600" b="1" i="0" u="none" strike="noStrike" baseline="0" dirty="0"/>
              <a:t>captures the dynamic factors </a:t>
            </a:r>
            <a:r>
              <a:rPr lang="en-US" altLang="ko-KR" sz="1600" b="0" i="0" u="none" strike="noStrike" baseline="0" dirty="0"/>
              <a:t>through </a:t>
            </a:r>
            <a:r>
              <a:rPr lang="en-US" altLang="ko-KR" sz="1600" b="1" i="0" u="none" strike="noStrike" baseline="0" dirty="0"/>
              <a:t>context featurization</a:t>
            </a:r>
            <a:r>
              <a:rPr lang="en-US" altLang="ko-KR" sz="1600" b="0" i="0" u="none" strike="noStrike" baseline="0" dirty="0"/>
              <a:t>, obtaining a context. 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US" altLang="ko-KR" sz="1600" b="0" i="0" u="none" strike="noStrike" baseline="0" dirty="0"/>
              <a:t>It then </a:t>
            </a:r>
            <a:r>
              <a:rPr lang="en-US" altLang="ko-KR" sz="1600" b="1" i="0" u="none" strike="noStrike" baseline="0" dirty="0"/>
              <a:t>selects a contextual GP model fitted on the observations </a:t>
            </a:r>
            <a:r>
              <a:rPr lang="en-US" altLang="ko-KR" sz="1600" b="0" i="0" u="none" strike="noStrike" baseline="0" dirty="0"/>
              <a:t>from the cluster with similar contexts. </a:t>
            </a:r>
          </a:p>
          <a:p>
            <a:pPr marL="0" indent="0" algn="l">
              <a:buNone/>
            </a:pPr>
            <a:r>
              <a:rPr lang="en-US" altLang="ko-KR" sz="1600" dirty="0"/>
              <a:t>     </a:t>
            </a:r>
            <a:r>
              <a:rPr lang="en-US" altLang="ko-KR" sz="1600" b="0" i="0" u="none" strike="noStrike" baseline="0" dirty="0"/>
              <a:t>The clusters are periodically re-clustered in an online manner. </a:t>
            </a:r>
          </a:p>
          <a:p>
            <a:pPr marL="342900" indent="-342900" algn="l">
              <a:buFont typeface="+mj-ea"/>
              <a:buAutoNum type="circleNumDbPlain" startAt="7"/>
            </a:pPr>
            <a:r>
              <a:rPr lang="en-US" altLang="ko-KR" sz="1600" b="0" i="0" u="none" strike="noStrike" baseline="0" dirty="0"/>
              <a:t>The construction of contextual GP.</a:t>
            </a:r>
          </a:p>
          <a:p>
            <a:pPr marL="0" indent="0" algn="l">
              <a:buNone/>
            </a:pPr>
            <a:endParaRPr lang="en-US" altLang="ko-KR" sz="1800" dirty="0">
              <a:latin typeface="LinLibertineT"/>
            </a:endParaRPr>
          </a:p>
          <a:p>
            <a:pPr marL="0" indent="0" algn="l">
              <a:buNone/>
            </a:pPr>
            <a:endParaRPr lang="en-US" altLang="ko-KR" sz="1800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AB7037BE-A9A0-B82D-C375-C5A052E7DF99}"/>
              </a:ext>
            </a:extLst>
          </p:cNvPr>
          <p:cNvGrpSpPr/>
          <p:nvPr/>
        </p:nvGrpSpPr>
        <p:grpSpPr>
          <a:xfrm>
            <a:off x="1168619" y="839066"/>
            <a:ext cx="9854762" cy="2968176"/>
            <a:chOff x="898634" y="1132599"/>
            <a:chExt cx="10121463" cy="3081774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B73B5E63-2F87-4DF1-AE9C-E50468E3B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3874" y="1132599"/>
              <a:ext cx="9844252" cy="3081774"/>
            </a:xfrm>
            <a:prstGeom prst="rect">
              <a:avLst/>
            </a:prstGeom>
          </p:spPr>
        </p:pic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41AC5750-2DD7-F965-CCB0-7BD8B87AAFBF}"/>
                </a:ext>
              </a:extLst>
            </p:cNvPr>
            <p:cNvSpPr/>
            <p:nvPr/>
          </p:nvSpPr>
          <p:spPr>
            <a:xfrm>
              <a:off x="898634" y="1150883"/>
              <a:ext cx="10121463" cy="2711669"/>
            </a:xfrm>
            <a:custGeom>
              <a:avLst/>
              <a:gdLst>
                <a:gd name="connsiteX0" fmla="*/ 346842 w 10121463"/>
                <a:gd name="connsiteY0" fmla="*/ 15765 h 2711669"/>
                <a:gd name="connsiteX1" fmla="*/ 10105697 w 10121463"/>
                <a:gd name="connsiteY1" fmla="*/ 0 h 2711669"/>
                <a:gd name="connsiteX2" fmla="*/ 10121463 w 10121463"/>
                <a:gd name="connsiteY2" fmla="*/ 945931 h 2711669"/>
                <a:gd name="connsiteX3" fmla="*/ 6952594 w 10121463"/>
                <a:gd name="connsiteY3" fmla="*/ 961696 h 2711669"/>
                <a:gd name="connsiteX4" fmla="*/ 6936828 w 10121463"/>
                <a:gd name="connsiteY4" fmla="*/ 1403131 h 2711669"/>
                <a:gd name="connsiteX5" fmla="*/ 3026980 w 10121463"/>
                <a:gd name="connsiteY5" fmla="*/ 1387365 h 2711669"/>
                <a:gd name="connsiteX6" fmla="*/ 3026980 w 10121463"/>
                <a:gd name="connsiteY6" fmla="*/ 2711669 h 2711669"/>
                <a:gd name="connsiteX7" fmla="*/ 0 w 10121463"/>
                <a:gd name="connsiteY7" fmla="*/ 2680138 h 2711669"/>
                <a:gd name="connsiteX8" fmla="*/ 15766 w 10121463"/>
                <a:gd name="connsiteY8" fmla="*/ 0 h 2711669"/>
                <a:gd name="connsiteX9" fmla="*/ 346842 w 10121463"/>
                <a:gd name="connsiteY9" fmla="*/ 15765 h 271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21463" h="2711669">
                  <a:moveTo>
                    <a:pt x="346842" y="15765"/>
                  </a:moveTo>
                  <a:lnTo>
                    <a:pt x="10105697" y="0"/>
                  </a:lnTo>
                  <a:lnTo>
                    <a:pt x="10121463" y="945931"/>
                  </a:lnTo>
                  <a:lnTo>
                    <a:pt x="6952594" y="961696"/>
                  </a:lnTo>
                  <a:lnTo>
                    <a:pt x="6936828" y="1403131"/>
                  </a:lnTo>
                  <a:lnTo>
                    <a:pt x="3026980" y="1387365"/>
                  </a:lnTo>
                  <a:lnTo>
                    <a:pt x="3026980" y="2711669"/>
                  </a:lnTo>
                  <a:lnTo>
                    <a:pt x="0" y="2680138"/>
                  </a:lnTo>
                  <a:cubicBezTo>
                    <a:pt x="5255" y="1786759"/>
                    <a:pt x="10511" y="893379"/>
                    <a:pt x="15766" y="0"/>
                  </a:cubicBezTo>
                  <a:lnTo>
                    <a:pt x="346842" y="15765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5465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2861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DESIGN OVERVIEW OF ONLINETUNE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13166"/>
            <a:ext cx="12375931" cy="533408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1600" b="1" i="0" u="none" strike="noStrike" baseline="0" dirty="0"/>
              <a:t>Safe configuration recommendation </a:t>
            </a:r>
            <a:r>
              <a:rPr lang="en-US" altLang="ko-KR" sz="1600" b="0" i="0" u="none" strike="noStrike" baseline="0" dirty="0"/>
              <a:t>aims at </a:t>
            </a:r>
            <a:r>
              <a:rPr lang="en-US" altLang="ko-KR" sz="1600" b="1" i="0" u="none" strike="noStrike" baseline="0" dirty="0"/>
              <a:t>selecting a safe and promising configuration </a:t>
            </a:r>
            <a:r>
              <a:rPr lang="en-US" altLang="ko-KR" sz="1600" b="0" i="0" u="none" strike="noStrike" baseline="0" dirty="0"/>
              <a:t>from the configuration space.</a:t>
            </a:r>
          </a:p>
          <a:p>
            <a:pPr marL="0" indent="0" algn="l">
              <a:buNone/>
            </a:pPr>
            <a:endParaRPr lang="en-US" altLang="ko-KR" sz="500" dirty="0"/>
          </a:p>
          <a:p>
            <a:pPr marL="342900" indent="-342900" algn="l">
              <a:buFont typeface="+mj-ea"/>
              <a:buAutoNum type="circleNumDbPlain" startAt="3"/>
            </a:pPr>
            <a:r>
              <a:rPr lang="en-US" altLang="ko-KR" sz="1600" b="0" i="0" u="none" strike="noStrike" baseline="0" dirty="0"/>
              <a:t>For a newly fitted model, </a:t>
            </a:r>
            <a:r>
              <a:rPr lang="en-US" altLang="ko-KR" sz="1600" b="0" i="1" u="none" strike="noStrike" baseline="0" dirty="0" err="1"/>
              <a:t>OnlineTune</a:t>
            </a:r>
            <a:r>
              <a:rPr lang="en-US" altLang="ko-KR" sz="1600" b="0" i="0" u="none" strike="noStrike" baseline="0" dirty="0"/>
              <a:t> </a:t>
            </a:r>
            <a:r>
              <a:rPr lang="en-US" altLang="ko-KR" sz="1600" b="1" i="0" u="none" strike="noStrike" baseline="0" dirty="0"/>
              <a:t>initializes a subspace </a:t>
            </a:r>
            <a:r>
              <a:rPr lang="en-US" altLang="ko-KR" sz="1600" b="0" i="0" u="none" strike="noStrike" baseline="0" dirty="0"/>
              <a:t>centered around the best-estimated configuration.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     Otherwise, </a:t>
            </a:r>
            <a:r>
              <a:rPr lang="en-US" altLang="ko-KR" sz="1600" b="0" i="1" u="none" strike="noStrike" baseline="0" dirty="0" err="1"/>
              <a:t>OnlineTune</a:t>
            </a:r>
            <a:r>
              <a:rPr lang="en-US" altLang="ko-KR" sz="1600" b="0" i="0" u="none" strike="noStrike" baseline="0" dirty="0"/>
              <a:t> </a:t>
            </a:r>
            <a:r>
              <a:rPr lang="en-US" altLang="ko-KR" sz="1600" b="1" i="0" u="none" strike="noStrike" baseline="0" dirty="0"/>
              <a:t>adapts the subspace according to the tuning history</a:t>
            </a:r>
            <a:r>
              <a:rPr lang="en-US" altLang="ko-KR" sz="1600" b="0" i="0" u="none" strike="noStrike" baseline="0" dirty="0"/>
              <a:t>.</a:t>
            </a:r>
            <a:endParaRPr lang="en-US" altLang="ko-KR" sz="1600" dirty="0"/>
          </a:p>
          <a:p>
            <a:pPr marL="342900" indent="-342900" algn="l">
              <a:buFont typeface="+mj-ea"/>
              <a:buAutoNum type="circleNumDbPlain" startAt="4"/>
            </a:pPr>
            <a:r>
              <a:rPr lang="en-US" altLang="ko-KR" sz="1600" b="0" i="0" u="none" strike="noStrike" baseline="0" dirty="0"/>
              <a:t>The </a:t>
            </a:r>
            <a:r>
              <a:rPr lang="en-US" altLang="ko-KR" sz="1600" b="1" i="0" u="none" strike="noStrike" baseline="0" dirty="0"/>
              <a:t>adapted subspace is discretized to build a candidate set.</a:t>
            </a:r>
            <a:endParaRPr lang="en-US" altLang="ko-KR" sz="1600" b="1" dirty="0"/>
          </a:p>
          <a:p>
            <a:pPr marL="0" indent="0" algn="l">
              <a:buNone/>
            </a:pPr>
            <a:r>
              <a:rPr lang="en-US" altLang="ko-KR" sz="1600" i="1" u="none" strike="noStrike" baseline="0" dirty="0"/>
              <a:t>     </a:t>
            </a:r>
            <a:r>
              <a:rPr lang="en-US" altLang="ko-KR" sz="1600" i="1" u="none" strike="noStrike" baseline="0" dirty="0" err="1"/>
              <a:t>OnlineTune</a:t>
            </a:r>
            <a:r>
              <a:rPr lang="en-US" altLang="ko-KR" sz="1600" i="1" u="none" strike="noStrike" baseline="0" dirty="0"/>
              <a:t> </a:t>
            </a:r>
            <a:r>
              <a:rPr lang="en-US" altLang="ko-KR" sz="1600" b="0" i="0" u="none" strike="noStrike" baseline="0" dirty="0"/>
              <a:t>assesses the </a:t>
            </a:r>
            <a:r>
              <a:rPr lang="en-US" altLang="ko-KR" sz="1600" b="1" i="0" u="none" strike="noStrike" baseline="0" dirty="0"/>
              <a:t>safety of the candidates based on the model’s lower bound estimate</a:t>
            </a:r>
            <a:r>
              <a:rPr lang="en-US" altLang="ko-KR" sz="1600" b="0" i="0" u="none" strike="noStrike" baseline="0" dirty="0"/>
              <a:t>, forming a safety set.</a:t>
            </a: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     It also consults the </a:t>
            </a:r>
            <a:r>
              <a:rPr lang="en-US" altLang="ko-KR" sz="1600" b="1" i="0" u="none" strike="noStrike" baseline="0" dirty="0"/>
              <a:t>white box </a:t>
            </a:r>
            <a:r>
              <a:rPr lang="en-US" altLang="ko-KR" sz="1600" b="0" i="0" u="none" strike="noStrike" baseline="0" dirty="0"/>
              <a:t>to </a:t>
            </a:r>
            <a:r>
              <a:rPr lang="en-US" altLang="ko-KR" sz="1600" b="1" i="0" u="none" strike="noStrike" baseline="0" dirty="0"/>
              <a:t>dismiss unsafe configurations</a:t>
            </a:r>
            <a:r>
              <a:rPr lang="en-US" altLang="ko-KR" sz="1600" b="0" i="0" u="none" strike="noStrike" baseline="0" dirty="0"/>
              <a:t>.</a:t>
            </a:r>
            <a:endParaRPr lang="en-US" altLang="ko-KR" sz="1600" dirty="0"/>
          </a:p>
          <a:p>
            <a:pPr marL="342900" indent="-342900" algn="l">
              <a:buFont typeface="+mj-ea"/>
              <a:buAutoNum type="circleNumDbPlain" startAt="5"/>
            </a:pPr>
            <a:r>
              <a:rPr lang="en-US" altLang="ko-KR" sz="1600" b="0" i="1" u="none" strike="noStrike" baseline="0" dirty="0" err="1"/>
              <a:t>OnlineTune</a:t>
            </a:r>
            <a:r>
              <a:rPr lang="en-US" altLang="ko-KR" sz="1600" b="0" i="0" u="none" strike="noStrike" baseline="0" dirty="0"/>
              <a:t> then </a:t>
            </a:r>
            <a:r>
              <a:rPr lang="en-US" altLang="ko-KR" sz="1600" b="1" i="0" u="none" strike="noStrike" baseline="0" dirty="0"/>
              <a:t>selects a configuration from the safety set </a:t>
            </a:r>
            <a:r>
              <a:rPr lang="en-US" altLang="ko-KR" sz="1600" b="0" i="0" u="none" strike="noStrike" baseline="0" dirty="0"/>
              <a:t>by either maximizing the acquisition function or exploring the safe</a:t>
            </a:r>
            <a:r>
              <a:rPr lang="en-US" altLang="ko-KR" sz="1600" dirty="0"/>
              <a:t> </a:t>
            </a:r>
            <a:r>
              <a:rPr lang="en-US" altLang="ko-KR" sz="1600" b="0" i="0" u="none" strike="noStrike" baseline="0" dirty="0"/>
              <a:t>boundaries of subspace. </a:t>
            </a:r>
            <a:endParaRPr lang="en-US" altLang="ko-KR" sz="1600" dirty="0"/>
          </a:p>
          <a:p>
            <a:pPr marL="342900" indent="-342900" algn="l">
              <a:buFont typeface="+mj-ea"/>
              <a:buAutoNum type="circleNumDbPlain" startAt="6"/>
            </a:pPr>
            <a:r>
              <a:rPr lang="en-US" altLang="ko-KR" sz="1600" b="0" i="0" u="none" strike="noStrike" baseline="0" dirty="0"/>
              <a:t>Finally, </a:t>
            </a:r>
            <a:r>
              <a:rPr lang="en-US" altLang="ko-KR" sz="1600" b="0" i="1" u="none" strike="noStrike" baseline="0" dirty="0" err="1"/>
              <a:t>OnlineTune</a:t>
            </a:r>
            <a:r>
              <a:rPr lang="en-US" altLang="ko-KR" sz="1600" b="0" i="1" u="none" strike="noStrike" baseline="0" dirty="0"/>
              <a:t> </a:t>
            </a:r>
            <a:r>
              <a:rPr lang="en-US" altLang="ko-KR" sz="1600" b="0" i="0" u="none" strike="noStrike" baseline="0" dirty="0"/>
              <a:t>applies the </a:t>
            </a:r>
            <a:r>
              <a:rPr lang="en-US" altLang="ko-KR" sz="1600" b="1" i="0" u="none" strike="noStrike" baseline="0" dirty="0"/>
              <a:t>configuration to the online database and evaluates its performance.</a:t>
            </a:r>
          </a:p>
          <a:p>
            <a:pPr algn="l"/>
            <a:endParaRPr lang="en-US" altLang="ko-KR" sz="1800" dirty="0"/>
          </a:p>
          <a:p>
            <a:pPr algn="l"/>
            <a:endParaRPr lang="en-US" altLang="ko-KR" sz="1800" dirty="0">
              <a:latin typeface="LinLibertineT"/>
            </a:endParaRP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endParaRPr lang="en-US" altLang="ko-KR" sz="1800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44284EBF-573C-4EB5-BBFC-F3D144917AFC}"/>
              </a:ext>
            </a:extLst>
          </p:cNvPr>
          <p:cNvGrpSpPr/>
          <p:nvPr/>
        </p:nvGrpSpPr>
        <p:grpSpPr>
          <a:xfrm>
            <a:off x="1327417" y="631570"/>
            <a:ext cx="9537166" cy="2881596"/>
            <a:chOff x="1436606" y="839066"/>
            <a:chExt cx="9630786" cy="2968176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B73B5E63-2F87-4DF1-AE9C-E50468E3B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6606" y="839066"/>
              <a:ext cx="9584856" cy="2968176"/>
            </a:xfrm>
            <a:prstGeom prst="rect">
              <a:avLst/>
            </a:prstGeom>
          </p:spPr>
        </p:pic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AB6B137D-BA38-41CC-1539-19F6E0C4D042}"/>
                </a:ext>
              </a:extLst>
            </p:cNvPr>
            <p:cNvSpPr/>
            <p:nvPr/>
          </p:nvSpPr>
          <p:spPr>
            <a:xfrm>
              <a:off x="4240923" y="1702676"/>
              <a:ext cx="6826469" cy="1726324"/>
            </a:xfrm>
            <a:custGeom>
              <a:avLst/>
              <a:gdLst>
                <a:gd name="connsiteX0" fmla="*/ 63062 w 6842234"/>
                <a:gd name="connsiteY0" fmla="*/ 409903 h 1702676"/>
                <a:gd name="connsiteX1" fmla="*/ 4004441 w 6842234"/>
                <a:gd name="connsiteY1" fmla="*/ 378372 h 1702676"/>
                <a:gd name="connsiteX2" fmla="*/ 4004441 w 6842234"/>
                <a:gd name="connsiteY2" fmla="*/ 0 h 1702676"/>
                <a:gd name="connsiteX3" fmla="*/ 6842234 w 6842234"/>
                <a:gd name="connsiteY3" fmla="*/ 0 h 1702676"/>
                <a:gd name="connsiteX4" fmla="*/ 6842234 w 6842234"/>
                <a:gd name="connsiteY4" fmla="*/ 1702676 h 1702676"/>
                <a:gd name="connsiteX5" fmla="*/ 0 w 6842234"/>
                <a:gd name="connsiteY5" fmla="*/ 1686910 h 1702676"/>
                <a:gd name="connsiteX6" fmla="*/ 63062 w 6842234"/>
                <a:gd name="connsiteY6" fmla="*/ 409903 h 1702676"/>
                <a:gd name="connsiteX0" fmla="*/ 433 w 6779605"/>
                <a:gd name="connsiteY0" fmla="*/ 409903 h 1702676"/>
                <a:gd name="connsiteX1" fmla="*/ 3941812 w 6779605"/>
                <a:gd name="connsiteY1" fmla="*/ 378372 h 1702676"/>
                <a:gd name="connsiteX2" fmla="*/ 3941812 w 6779605"/>
                <a:gd name="connsiteY2" fmla="*/ 0 h 1702676"/>
                <a:gd name="connsiteX3" fmla="*/ 6779605 w 6779605"/>
                <a:gd name="connsiteY3" fmla="*/ 0 h 1702676"/>
                <a:gd name="connsiteX4" fmla="*/ 6779605 w 6779605"/>
                <a:gd name="connsiteY4" fmla="*/ 1702676 h 1702676"/>
                <a:gd name="connsiteX5" fmla="*/ 0 w 6779605"/>
                <a:gd name="connsiteY5" fmla="*/ 1655811 h 1702676"/>
                <a:gd name="connsiteX6" fmla="*/ 433 w 6779605"/>
                <a:gd name="connsiteY6" fmla="*/ 409903 h 170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79605" h="1702676">
                  <a:moveTo>
                    <a:pt x="433" y="409903"/>
                  </a:moveTo>
                  <a:lnTo>
                    <a:pt x="3941812" y="378372"/>
                  </a:lnTo>
                  <a:lnTo>
                    <a:pt x="3941812" y="0"/>
                  </a:lnTo>
                  <a:lnTo>
                    <a:pt x="6779605" y="0"/>
                  </a:lnTo>
                  <a:lnTo>
                    <a:pt x="6779605" y="1702676"/>
                  </a:lnTo>
                  <a:lnTo>
                    <a:pt x="0" y="1655811"/>
                  </a:lnTo>
                  <a:cubicBezTo>
                    <a:pt x="144" y="1240508"/>
                    <a:pt x="289" y="825206"/>
                    <a:pt x="433" y="409903"/>
                  </a:cubicBezTo>
                  <a:close/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5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717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CONTRIBUTION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5379"/>
            <a:ext cx="12192000" cy="73782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2400" b="1" i="0" u="none" strike="noStrike" baseline="0" dirty="0" err="1"/>
              <a:t>ROBOTune</a:t>
            </a:r>
            <a:r>
              <a:rPr lang="en-US" altLang="ko-KR" sz="1800" b="0" i="0" u="none" strike="noStrike" baseline="0" dirty="0"/>
              <a:t> </a:t>
            </a:r>
            <a:r>
              <a:rPr lang="en-US" altLang="ko-KR" sz="2000" b="0" i="0" u="none" strike="noStrike" baseline="0" dirty="0"/>
              <a:t>(</a:t>
            </a:r>
            <a:r>
              <a:rPr lang="en-US" altLang="ko-KR" sz="2000" b="1" i="0" u="none" strike="noStrike" baseline="0" dirty="0"/>
              <a:t>Random </a:t>
            </a:r>
            <a:r>
              <a:rPr lang="en-US" altLang="ko-KR" sz="2000" b="1" i="0" u="none" strike="noStrike" baseline="0" dirty="0" err="1"/>
              <a:t>FOrests</a:t>
            </a:r>
            <a:r>
              <a:rPr lang="en-US" altLang="ko-KR" sz="2000" b="1" i="0" u="none" strike="noStrike" baseline="0" dirty="0"/>
              <a:t> and Bayesian Optimization based Tune</a:t>
            </a:r>
            <a:r>
              <a:rPr lang="en-US" altLang="ko-KR" sz="2000" b="0" i="0" u="none" strike="noStrike" baseline="0" dirty="0"/>
              <a:t>) </a:t>
            </a:r>
            <a:endParaRPr lang="en-US" altLang="ko-KR" sz="1600" b="0" i="0" u="none" strike="noStrike" baseline="0" dirty="0"/>
          </a:p>
          <a:p>
            <a:pPr marL="0" indent="0">
              <a:buNone/>
            </a:pPr>
            <a:r>
              <a:rPr lang="en-US" altLang="ko-KR" sz="1800" dirty="0"/>
              <a:t>: T</a:t>
            </a:r>
            <a:r>
              <a:rPr lang="en-US" altLang="ko-KR" sz="1800" b="0" i="0" u="none" strike="noStrike" baseline="0" dirty="0"/>
              <a:t>une cluster-based data analytics applications quickly for efficient data analytics.</a:t>
            </a:r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r>
              <a:rPr lang="en-US" altLang="ko-KR" sz="1800" b="1" dirty="0">
                <a:solidFill>
                  <a:srgbClr val="FF0000"/>
                </a:solidFill>
              </a:rPr>
              <a:t>C</a:t>
            </a:r>
            <a:r>
              <a:rPr lang="en-US" altLang="ko-KR" sz="1800" b="1" i="0" u="none" strike="noStrike" baseline="0" dirty="0">
                <a:solidFill>
                  <a:srgbClr val="FF0000"/>
                </a:solidFill>
              </a:rPr>
              <a:t>hallenging</a:t>
            </a:r>
            <a:r>
              <a:rPr lang="en-US" altLang="ko-KR" sz="1800" b="0" i="0" u="none" strike="noStrike" baseline="0" dirty="0"/>
              <a:t> issues.</a:t>
            </a:r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342900" indent="-342900" algn="l">
              <a:buAutoNum type="arabicParenR"/>
            </a:pPr>
            <a:r>
              <a:rPr lang="en-US" altLang="ko-KR" sz="1800" b="1" dirty="0">
                <a:solidFill>
                  <a:srgbClr val="FF0000"/>
                </a:solidFill>
              </a:rPr>
              <a:t>H</a:t>
            </a:r>
            <a:r>
              <a:rPr lang="en-US" altLang="ko-KR" sz="1800" b="1" i="0" u="none" strike="noStrike" baseline="0" dirty="0">
                <a:solidFill>
                  <a:srgbClr val="FF0000"/>
                </a:solidFill>
              </a:rPr>
              <a:t>igh-dimensionality</a:t>
            </a:r>
          </a:p>
          <a:p>
            <a:pPr marL="342900" indent="-342900" algn="l">
              <a:buAutoNum type="arabicParenR"/>
            </a:pPr>
            <a:endParaRPr lang="en-US" altLang="ko-KR" sz="1800" b="0" i="0" u="none" strike="noStrike" baseline="0" dirty="0"/>
          </a:p>
          <a:p>
            <a:pPr marL="342900" indent="-342900" algn="l">
              <a:buAutoNum type="arabicParenR"/>
            </a:pPr>
            <a:r>
              <a:rPr lang="en-US" altLang="ko-KR" sz="1800" b="0" i="0" u="none" strike="noStrike" baseline="0" dirty="0"/>
              <a:t>Complex multi-modal configuration-performance relationship faced by the </a:t>
            </a:r>
            <a:r>
              <a:rPr lang="en-US" altLang="ko-KR" sz="1800" b="1" i="0" u="none" strike="noStrike" baseline="0" dirty="0">
                <a:solidFill>
                  <a:srgbClr val="FF0000"/>
                </a:solidFill>
              </a:rPr>
              <a:t>configuration tuning of cluster-based data analytics applications.</a:t>
            </a:r>
            <a:endParaRPr lang="en-US" altLang="ko-KR" sz="1800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56444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3E158-85C9-A184-78C6-0BAFF4F5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25872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/>
              <a:t>CONTRIBUTION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1F9C9D-2812-B6B1-5C73-C4CFA247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8896"/>
            <a:ext cx="12423228" cy="73782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ko-KR" sz="2400" b="1" i="0" u="none" strike="noStrike" baseline="0" dirty="0" err="1"/>
              <a:t>ROBOTune</a:t>
            </a:r>
            <a:r>
              <a:rPr lang="en-US" altLang="ko-KR" sz="1800" b="0" i="0" u="none" strike="noStrike" baseline="0" dirty="0"/>
              <a:t> </a:t>
            </a:r>
            <a:r>
              <a:rPr lang="en-US" altLang="ko-KR" sz="2000" b="0" i="0" u="none" strike="noStrike" baseline="0" dirty="0"/>
              <a:t>(</a:t>
            </a:r>
            <a:r>
              <a:rPr lang="en-US" altLang="ko-KR" sz="2000" b="1" i="0" u="none" strike="noStrike" baseline="0" dirty="0"/>
              <a:t>Random </a:t>
            </a:r>
            <a:r>
              <a:rPr lang="en-US" altLang="ko-KR" sz="2000" b="1" i="0" u="none" strike="noStrike" baseline="0" dirty="0" err="1"/>
              <a:t>FOrests</a:t>
            </a:r>
            <a:r>
              <a:rPr lang="en-US" altLang="ko-KR" sz="2000" b="1" i="0" u="none" strike="noStrike" baseline="0" dirty="0"/>
              <a:t> and Bayesian Optimization based Tune</a:t>
            </a:r>
            <a:r>
              <a:rPr lang="en-US" altLang="ko-KR" sz="2000" b="0" i="0" u="none" strike="noStrike" baseline="0" dirty="0"/>
              <a:t>) </a:t>
            </a:r>
            <a:endParaRPr lang="en-US" altLang="ko-KR" sz="2400" b="0" i="0" u="none" strike="noStrike" baseline="0" dirty="0"/>
          </a:p>
          <a:p>
            <a:pPr marL="0" indent="0" algn="l">
              <a:buNone/>
            </a:pPr>
            <a:endParaRPr lang="en-US" altLang="ko-KR" sz="1800" dirty="0"/>
          </a:p>
          <a:p>
            <a:pPr marL="0" indent="0" algn="l">
              <a:buNone/>
            </a:pPr>
            <a:r>
              <a:rPr lang="en-US" altLang="ko-KR" sz="1800" dirty="0"/>
              <a:t>T</a:t>
            </a:r>
            <a:r>
              <a:rPr lang="en-US" altLang="ko-KR" sz="1800" b="0" i="0" u="none" strike="noStrike" baseline="0" dirty="0"/>
              <a:t>hree </a:t>
            </a:r>
            <a:r>
              <a:rPr lang="en-US" altLang="ko-KR" sz="1800" b="1" i="0" u="none" strike="noStrike" baseline="0" dirty="0"/>
              <a:t>main techniques</a:t>
            </a:r>
            <a:r>
              <a:rPr lang="en-US" altLang="ko-KR" sz="1800" b="0" i="0" u="none" strike="noStrike" baseline="0" dirty="0"/>
              <a:t>.</a:t>
            </a:r>
          </a:p>
          <a:p>
            <a:pPr marL="0" indent="0" algn="l">
              <a:buNone/>
            </a:pPr>
            <a:endParaRPr lang="en-US" altLang="ko-KR" sz="1800" b="0" i="0" u="none" strike="noStrike" baseline="0" dirty="0"/>
          </a:p>
          <a:p>
            <a:pPr marL="0" indent="0" algn="l">
              <a:buNone/>
            </a:pPr>
            <a:r>
              <a:rPr lang="en-US" altLang="ko-KR" sz="1600" b="1" i="0" u="none" strike="noStrike" baseline="0" dirty="0"/>
              <a:t>First, </a:t>
            </a:r>
            <a:r>
              <a:rPr lang="en-US" altLang="ko-KR" sz="1600" b="0" i="0" u="none" strike="noStrike" baseline="0" dirty="0"/>
              <a:t>trains a </a:t>
            </a:r>
            <a:r>
              <a:rPr lang="en-US" altLang="ko-KR" sz="1600" b="1" i="0" u="none" strike="noStrike" baseline="0" dirty="0"/>
              <a:t>Random Forests </a:t>
            </a:r>
            <a:r>
              <a:rPr lang="en-US" altLang="ko-KR" sz="1600" b="0" i="0" u="none" strike="noStrike" baseline="0" dirty="0"/>
              <a:t>based model for </a:t>
            </a:r>
            <a:r>
              <a:rPr lang="en-US" altLang="ko-KR" sz="1600" b="1" i="0" u="none" strike="noStrike" baseline="0" dirty="0"/>
              <a:t>parameter selection</a:t>
            </a:r>
            <a:r>
              <a:rPr lang="en-US" altLang="ko-KR" sz="1600" b="0" i="0" u="none" strike="noStrike" baseline="0" dirty="0"/>
              <a:t>.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       </a:t>
            </a:r>
            <a:r>
              <a:rPr lang="en-US" altLang="ko-KR" sz="1600" b="1" i="0" u="none" strike="noStrike" baseline="0" dirty="0"/>
              <a:t>Reduces the dimensionality </a:t>
            </a:r>
            <a:r>
              <a:rPr lang="en-US" altLang="ko-KR" sz="1600" b="0" i="0" u="none" strike="noStrike" baseline="0" dirty="0"/>
              <a:t>of the configuration space.</a:t>
            </a:r>
          </a:p>
          <a:p>
            <a:pPr marL="0" indent="0" algn="l">
              <a:buNone/>
            </a:pPr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1" i="0" u="none" strike="noStrike" baseline="0" dirty="0"/>
              <a:t>Next, </a:t>
            </a:r>
            <a:r>
              <a:rPr lang="en-US" altLang="ko-KR" sz="1600" b="0" i="0" u="none" strike="noStrike" baseline="0" dirty="0"/>
              <a:t>features a </a:t>
            </a:r>
            <a:r>
              <a:rPr lang="en-US" altLang="ko-KR" sz="1600" b="1" i="0" u="none" strike="noStrike" baseline="0" dirty="0"/>
              <a:t>Bayesian Optimization </a:t>
            </a:r>
            <a:r>
              <a:rPr lang="en-US" altLang="ko-KR" sz="1600" b="0" i="0" u="none" strike="noStrike" baseline="0" dirty="0"/>
              <a:t>that overcomes the complex configuration performance relationship. </a:t>
            </a:r>
          </a:p>
          <a:p>
            <a:pPr marL="0" indent="0" algn="l">
              <a:buNone/>
            </a:pPr>
            <a:r>
              <a:rPr lang="en-US" altLang="ko-KR" sz="1600" b="0" i="0" u="none" strike="noStrike" baseline="0" dirty="0"/>
              <a:t>        </a:t>
            </a:r>
            <a:r>
              <a:rPr lang="en-US" altLang="ko-KR" sz="1600" b="1" i="0" u="none" strike="noStrike" baseline="0" dirty="0"/>
              <a:t>incrementally searches for an optimal configuration </a:t>
            </a:r>
            <a:r>
              <a:rPr lang="en-US" altLang="ko-KR" sz="1600" b="0" i="0" u="none" strike="noStrike" baseline="0" dirty="0"/>
              <a:t>based on the observations of prior configuration samples.</a:t>
            </a:r>
          </a:p>
          <a:p>
            <a:pPr algn="l"/>
            <a:endParaRPr lang="en-US" altLang="ko-KR" sz="1600" dirty="0"/>
          </a:p>
          <a:p>
            <a:pPr marL="0" indent="0" algn="l">
              <a:buNone/>
            </a:pPr>
            <a:r>
              <a:rPr lang="en-US" altLang="ko-KR" sz="1600" b="1" i="0" u="none" strike="noStrike" baseline="0" dirty="0"/>
              <a:t>Third, </a:t>
            </a:r>
            <a:r>
              <a:rPr lang="en-US" altLang="ko-KR" sz="1600" b="0" i="0" u="none" strike="noStrike" baseline="0" dirty="0"/>
              <a:t>strengthens </a:t>
            </a:r>
            <a:r>
              <a:rPr lang="en-US" altLang="ko-KR" sz="1600" b="1" i="0" u="none" strike="noStrike" baseline="0" dirty="0"/>
              <a:t>Latin Hypercube Sampling </a:t>
            </a:r>
            <a:r>
              <a:rPr lang="en-US" altLang="ko-KR" sz="1600" b="0" i="0" u="none" strike="noStrike" baseline="0" dirty="0"/>
              <a:t>with </a:t>
            </a:r>
            <a:r>
              <a:rPr lang="en-US" altLang="ko-KR" sz="1600" b="1" i="0" u="none" strike="noStrike" baseline="0" dirty="0"/>
              <a:t>caching and </a:t>
            </a:r>
            <a:r>
              <a:rPr lang="en-US" altLang="ko-KR" sz="1600" b="1" i="0" u="none" strike="noStrike" baseline="0" dirty="0" err="1"/>
              <a:t>memoization</a:t>
            </a:r>
            <a:r>
              <a:rPr lang="en-US" altLang="ko-KR" sz="1600" b="0" i="0" u="none" strike="noStrike" baseline="0" dirty="0"/>
              <a:t> to enhance the coverage and effectiveness </a:t>
            </a:r>
          </a:p>
          <a:p>
            <a:pPr marL="0" indent="0" algn="l">
              <a:buNone/>
            </a:pPr>
            <a:r>
              <a:rPr lang="en-US" altLang="ko-KR" sz="1600" dirty="0"/>
              <a:t>        </a:t>
            </a:r>
            <a:r>
              <a:rPr lang="en-US" altLang="ko-KR" sz="1600" b="0" i="0" u="none" strike="noStrike" baseline="0" dirty="0"/>
              <a:t>in the generation of sample configurations.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60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DESIGN OVERVIEW OF </a:t>
            </a:r>
            <a:r>
              <a:rPr lang="en-US" altLang="ko-KR" b="1" dirty="0" err="1"/>
              <a:t>ROBOTune</a:t>
            </a:r>
            <a:endParaRPr lang="ko-KR" altLang="en-US" b="1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6DC54F52-4008-B1A9-01AA-D9827662E6E9}"/>
              </a:ext>
            </a:extLst>
          </p:cNvPr>
          <p:cNvGrpSpPr/>
          <p:nvPr/>
        </p:nvGrpSpPr>
        <p:grpSpPr>
          <a:xfrm>
            <a:off x="1624505" y="1485735"/>
            <a:ext cx="8812267" cy="3564384"/>
            <a:chOff x="1624505" y="1485735"/>
            <a:chExt cx="8812267" cy="3564384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B58D70A-F173-D2E4-2813-6363EF91C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4505" y="1485737"/>
              <a:ext cx="8812267" cy="3564382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B539C927-FB89-0E69-255D-9A5BB5E2BC0D}"/>
                </a:ext>
              </a:extLst>
            </p:cNvPr>
            <p:cNvSpPr/>
            <p:nvPr/>
          </p:nvSpPr>
          <p:spPr>
            <a:xfrm>
              <a:off x="3421117" y="1485735"/>
              <a:ext cx="4319752" cy="3180857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5188968"/>
            <a:ext cx="1281736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 err="1"/>
              <a:t>Memoized</a:t>
            </a:r>
            <a:r>
              <a:rPr lang="en-US" altLang="ko-KR" sz="1800" b="1" i="0" u="none" strike="noStrike" baseline="0" dirty="0"/>
              <a:t> Sampling </a:t>
            </a:r>
          </a:p>
          <a:p>
            <a:pPr algn="l"/>
            <a:endParaRPr lang="en-US" altLang="ko-KR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600" b="0" i="0" u="none" strike="noStrike" baseline="0" dirty="0"/>
              <a:t>Latin Hypercube Sampling (</a:t>
            </a:r>
            <a:r>
              <a:rPr lang="en-US" altLang="ko-KR" sz="1600" b="1" i="0" u="none" strike="noStrike" baseline="0" dirty="0"/>
              <a:t>LHS</a:t>
            </a:r>
            <a:r>
              <a:rPr lang="en-US" altLang="ko-KR" sz="1600" b="0" i="0" u="none" strike="noStrike" baseline="0" dirty="0"/>
              <a:t>) to </a:t>
            </a:r>
            <a:r>
              <a:rPr lang="en-US" altLang="ko-KR" sz="1600" b="1" i="0" u="none" strike="noStrike" baseline="0" dirty="0"/>
              <a:t>selection of samples </a:t>
            </a:r>
            <a:r>
              <a:rPr lang="en-US" altLang="ko-KR" sz="1600" b="0" i="0" u="none" strike="noStrike" baseline="0" dirty="0"/>
              <a:t>from a high dimensional space.</a:t>
            </a:r>
          </a:p>
          <a:p>
            <a:pPr algn="l"/>
            <a:endParaRPr lang="en-US" altLang="ko-KR" sz="800" b="0" i="0" u="none" strike="noStrike" baseline="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600" dirty="0"/>
              <a:t>A</a:t>
            </a:r>
            <a:r>
              <a:rPr lang="en-US" altLang="ko-KR" sz="1600" b="0" i="0" u="none" strike="noStrike" baseline="0" dirty="0"/>
              <a:t>lso provides a </a:t>
            </a:r>
            <a:r>
              <a:rPr lang="en-US" altLang="ko-KR" sz="1600" b="1" i="0" u="none" strike="noStrike" baseline="0" dirty="0"/>
              <a:t>parameter selection cache </a:t>
            </a:r>
            <a:r>
              <a:rPr lang="en-US" altLang="ko-KR" sz="1600" b="0" i="0" u="none" strike="noStrike" baseline="0" dirty="0"/>
              <a:t>and a </a:t>
            </a:r>
            <a:r>
              <a:rPr lang="en-US" altLang="ko-KR" sz="1600" b="1" i="0" u="none" strike="noStrike" baseline="0" dirty="0"/>
              <a:t>configuration </a:t>
            </a:r>
            <a:r>
              <a:rPr lang="en-US" altLang="ko-KR" sz="1600" b="1" i="0" u="none" strike="noStrike" baseline="0" dirty="0" err="1"/>
              <a:t>memoization</a:t>
            </a:r>
            <a:r>
              <a:rPr lang="en-US" altLang="ko-KR" sz="1600" b="1" i="0" u="none" strike="noStrike" baseline="0" dirty="0"/>
              <a:t> buffer </a:t>
            </a:r>
          </a:p>
          <a:p>
            <a:pPr algn="l"/>
            <a:r>
              <a:rPr lang="en-US" altLang="ko-KR" sz="1600" b="1" dirty="0"/>
              <a:t>    </a:t>
            </a:r>
            <a:r>
              <a:rPr lang="en-US" altLang="ko-KR" sz="1600" b="0" i="0" u="none" strike="noStrike" baseline="0" dirty="0"/>
              <a:t>to speed up tuning for repeated workloads with different inputs.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8434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MEMOIZED SAMPLING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2065067"/>
            <a:ext cx="12565117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Latin Hypercube Sampling.</a:t>
            </a:r>
          </a:p>
          <a:p>
            <a:pPr algn="l"/>
            <a:endParaRPr lang="en-US" altLang="ko-KR" dirty="0"/>
          </a:p>
          <a:p>
            <a:pPr algn="l"/>
            <a:endParaRPr lang="en-US" altLang="ko-KR" dirty="0"/>
          </a:p>
          <a:p>
            <a:pPr algn="l"/>
            <a:endParaRPr lang="en-US" altLang="ko-K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ko-KR" sz="1800" b="0" i="0" u="none" strike="noStrike" baseline="0" dirty="0"/>
              <a:t>Needs </a:t>
            </a:r>
            <a:r>
              <a:rPr lang="en-US" altLang="ko-KR" sz="1800" b="1" i="0" u="none" strike="noStrike" baseline="0" dirty="0"/>
              <a:t>fewer samples </a:t>
            </a:r>
            <a:r>
              <a:rPr lang="en-US" altLang="ko-KR" sz="1800" i="0" u="none" strike="noStrike" baseline="0" dirty="0"/>
              <a:t>a</a:t>
            </a:r>
            <a:r>
              <a:rPr lang="en-US" altLang="ko-KR" sz="1800" b="0" i="0" u="none" strike="noStrike" baseline="0" dirty="0"/>
              <a:t>lso more stable with fewer samples.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ko-KR" sz="1800" b="1" i="0" u="none" strike="noStrike" baseline="0" dirty="0"/>
              <a:t>Dimension agnostic</a:t>
            </a:r>
            <a:r>
              <a:rPr lang="en-US" altLang="ko-KR" sz="1800" b="0" i="0" u="none" strike="noStrike" baseline="0" dirty="0"/>
              <a:t>, meaning that the number of samples required is not tied to the dimensionality of the configuration space.</a:t>
            </a:r>
          </a:p>
          <a:p>
            <a:pPr algn="l"/>
            <a:endParaRPr lang="en-US" altLang="ko-KR" dirty="0"/>
          </a:p>
          <a:p>
            <a:pPr algn="l"/>
            <a:endParaRPr lang="en-US" altLang="ko-KR" sz="1800" b="0" i="0" u="none" strike="noStrike" baseline="0" dirty="0"/>
          </a:p>
          <a:p>
            <a:pPr algn="l"/>
            <a:endParaRPr lang="en-US" altLang="ko-KR" dirty="0"/>
          </a:p>
          <a:p>
            <a:pPr algn="l"/>
            <a:r>
              <a:rPr lang="en-US" altLang="ko-KR" sz="1800" b="0" i="0" u="none" strike="noStrike" baseline="0" dirty="0"/>
              <a:t>we employ </a:t>
            </a:r>
            <a:r>
              <a:rPr lang="en-US" altLang="ko-KR" sz="1800" b="1" i="0" u="none" strike="noStrike" baseline="0" dirty="0"/>
              <a:t>LHS to generate the samples for BO initialization and parameter selection</a:t>
            </a:r>
            <a:r>
              <a:rPr lang="en-US" altLang="ko-KR" sz="1800" b="0" i="0" u="none" strike="noStrike" baseline="0" dirty="0"/>
              <a:t>.</a:t>
            </a:r>
            <a:endParaRPr lang="en-US" altLang="ko-KR" dirty="0"/>
          </a:p>
          <a:p>
            <a:pPr algn="l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124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MEMOIZED SAMPLING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3785616"/>
            <a:ext cx="1256511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Parameter Selection Cache.</a:t>
            </a:r>
          </a:p>
          <a:p>
            <a:pPr algn="l"/>
            <a:endParaRPr lang="en-US" altLang="ko-KR" sz="600" dirty="0"/>
          </a:p>
          <a:p>
            <a:pPr algn="l"/>
            <a:r>
              <a:rPr lang="en-US" altLang="ko-KR" b="0" i="0" u="none" strike="noStrike" baseline="0" dirty="0"/>
              <a:t>we </a:t>
            </a:r>
            <a:r>
              <a:rPr lang="en-US" altLang="ko-KR" b="1" i="0" u="none" strike="noStrike" baseline="0" dirty="0"/>
              <a:t>store the previous selections</a:t>
            </a:r>
            <a:r>
              <a:rPr lang="en-US" altLang="ko-KR" b="0" i="0" u="none" strike="noStrike" baseline="0" dirty="0"/>
              <a:t> in a table which </a:t>
            </a:r>
            <a:r>
              <a:rPr lang="en-US" altLang="ko-KR" b="1" i="0" u="none" strike="noStrike" baseline="0" dirty="0"/>
              <a:t>contains a previously tuned workload and its high-impact parameters.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dirty="0"/>
              <a:t>1) </a:t>
            </a:r>
            <a:r>
              <a:rPr lang="en-US" altLang="ko-KR" dirty="0">
                <a:solidFill>
                  <a:srgbClr val="FF0000"/>
                </a:solidFill>
              </a:rPr>
              <a:t>R</a:t>
            </a:r>
            <a:r>
              <a:rPr lang="en-US" altLang="ko-KR" sz="1800" i="0" u="none" strike="noStrike" baseline="0" dirty="0">
                <a:solidFill>
                  <a:srgbClr val="FF0000"/>
                </a:solidFill>
              </a:rPr>
              <a:t>epeated workload </a:t>
            </a:r>
            <a:r>
              <a:rPr lang="en-US" altLang="ko-KR" sz="1800" b="0" i="0" u="none" strike="noStrike" baseline="0" dirty="0"/>
              <a:t>will incur a </a:t>
            </a:r>
            <a:r>
              <a:rPr lang="en-US" altLang="ko-KR" sz="1800" b="0" i="0" u="none" strike="noStrike" baseline="0" dirty="0">
                <a:solidFill>
                  <a:srgbClr val="FF0000"/>
                </a:solidFill>
              </a:rPr>
              <a:t>hit</a:t>
            </a:r>
            <a:r>
              <a:rPr lang="en-US" altLang="ko-KR" sz="1800" b="0" i="0" u="none" strike="noStrike" baseline="0" dirty="0"/>
              <a:t> in the cache.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b="1" i="0" u="none" strike="noStrike" baseline="0" dirty="0"/>
              <a:t>Directly pull a Selected Set of parameters</a:t>
            </a:r>
            <a:r>
              <a:rPr lang="en-US" altLang="ko-KR" sz="1600" b="0" i="0" u="none" strike="noStrike" baseline="0" dirty="0"/>
              <a:t>, which form a low dimensional</a:t>
            </a:r>
            <a:r>
              <a:rPr lang="en-US" altLang="ko-KR" sz="1600" dirty="0"/>
              <a:t> </a:t>
            </a:r>
            <a:r>
              <a:rPr lang="en-US" altLang="ko-KR" sz="1600" b="0" i="0" u="none" strike="noStrike" baseline="0" dirty="0"/>
              <a:t>configuration space.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b="0" i="0" u="none" strike="noStrike" baseline="0" dirty="0"/>
              <a:t>LHS will generate a total of </a:t>
            </a:r>
            <a:r>
              <a:rPr lang="en-US" altLang="ko-KR" sz="1600" b="1" i="0" u="none" strike="noStrike" baseline="0" dirty="0"/>
              <a:t>20 LHS Tuning Samples </a:t>
            </a:r>
            <a:r>
              <a:rPr lang="en-US" altLang="ko-KR" sz="1600" b="0" i="0" u="none" strike="noStrike" baseline="0" dirty="0"/>
              <a:t>for the BO engine.</a:t>
            </a:r>
          </a:p>
          <a:p>
            <a:pPr algn="l"/>
            <a:endParaRPr lang="en-US" altLang="ko-KR" dirty="0"/>
          </a:p>
          <a:p>
            <a:pPr algn="l"/>
            <a:r>
              <a:rPr lang="en-US" altLang="ko-KR" sz="1800" b="0" i="0" u="none" strike="noStrike" baseline="0" dirty="0"/>
              <a:t>2) An </a:t>
            </a:r>
            <a:r>
              <a:rPr lang="en-US" altLang="ko-KR" sz="1800" b="0" i="0" u="none" strike="noStrike" baseline="0" dirty="0">
                <a:solidFill>
                  <a:srgbClr val="FF0000"/>
                </a:solidFill>
              </a:rPr>
              <a:t>unseen workload </a:t>
            </a:r>
            <a:r>
              <a:rPr lang="en-US" altLang="ko-KR" sz="1800" b="0" i="0" u="none" strike="noStrike" baseline="0" dirty="0"/>
              <a:t>will incur a </a:t>
            </a:r>
            <a:r>
              <a:rPr lang="en-US" altLang="ko-KR" sz="1800" b="0" i="0" u="none" strike="noStrike" baseline="0" dirty="0">
                <a:solidFill>
                  <a:srgbClr val="FF0000"/>
                </a:solidFill>
              </a:rPr>
              <a:t>miss</a:t>
            </a:r>
            <a:r>
              <a:rPr lang="en-US" altLang="ko-KR" sz="1800" b="0" i="0" u="none" strike="noStrike" baseline="0" dirty="0"/>
              <a:t> in this cache.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altLang="ko-KR" sz="1600" b="0" i="0" u="none" strike="noStrike" baseline="0" dirty="0"/>
              <a:t>In that case, </a:t>
            </a:r>
            <a:r>
              <a:rPr lang="en-US" altLang="ko-KR" sz="1600" b="1" i="0" u="none" strike="noStrike" baseline="0" dirty="0"/>
              <a:t>100 LHS samples on the Generic Set</a:t>
            </a:r>
            <a:r>
              <a:rPr lang="en-US" altLang="ko-KR" sz="1600" b="0" i="0" u="none" strike="noStrike" baseline="0" dirty="0"/>
              <a:t> containing the initial parameters will be generated for </a:t>
            </a:r>
            <a:r>
              <a:rPr lang="en-US" altLang="ko-KR" sz="1600" b="1" i="0" u="none" strike="noStrike" baseline="0" dirty="0"/>
              <a:t>use by the </a:t>
            </a:r>
          </a:p>
          <a:p>
            <a:pPr algn="l"/>
            <a:r>
              <a:rPr lang="en-US" altLang="ko-KR" sz="1600" b="1" dirty="0"/>
              <a:t>    </a:t>
            </a:r>
            <a:r>
              <a:rPr lang="en-US" altLang="ko-KR" sz="1600" b="1" i="0" u="none" strike="noStrike" baseline="0" dirty="0"/>
              <a:t>parameter selection component.</a:t>
            </a:r>
          </a:p>
          <a:p>
            <a:pPr algn="l"/>
            <a:endParaRPr lang="ko-KR" altLang="en-US" sz="1200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B0438F05-FA25-548E-A685-8AF3945590C9}"/>
              </a:ext>
            </a:extLst>
          </p:cNvPr>
          <p:cNvGrpSpPr/>
          <p:nvPr/>
        </p:nvGrpSpPr>
        <p:grpSpPr>
          <a:xfrm>
            <a:off x="2397098" y="1109254"/>
            <a:ext cx="7093744" cy="2644830"/>
            <a:chOff x="2446612" y="1485738"/>
            <a:chExt cx="7312244" cy="2818248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775FECEF-96DE-A779-3C79-89257F9A2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46612" y="1485738"/>
              <a:ext cx="7312244" cy="2818248"/>
            </a:xfrm>
            <a:prstGeom prst="rect">
              <a:avLst/>
            </a:prstGeom>
          </p:spPr>
        </p:pic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DE957D0A-47FE-CA45-31D2-E344C43FE505}"/>
                </a:ext>
              </a:extLst>
            </p:cNvPr>
            <p:cNvSpPr/>
            <p:nvPr/>
          </p:nvSpPr>
          <p:spPr>
            <a:xfrm>
              <a:off x="3984701" y="2112579"/>
              <a:ext cx="1864305" cy="105629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60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MEMOIZED SAMPLING</a:t>
            </a:r>
            <a:endParaRPr lang="ko-KR" alt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24962" y="3718679"/>
            <a:ext cx="121420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Configuration </a:t>
            </a:r>
            <a:r>
              <a:rPr lang="en-US" altLang="ko-KR" sz="1800" b="1" i="0" u="none" strike="noStrike" baseline="0" dirty="0" err="1"/>
              <a:t>Memoization</a:t>
            </a:r>
            <a:r>
              <a:rPr lang="en-US" altLang="ko-KR" sz="1800" b="1" i="0" u="none" strike="noStrike" baseline="0" dirty="0"/>
              <a:t> Buffer.</a:t>
            </a:r>
            <a:endParaRPr lang="en-US" altLang="ko-KR" b="1" dirty="0"/>
          </a:p>
          <a:p>
            <a:pPr algn="l"/>
            <a:endParaRPr lang="en-US" altLang="ko-KR" dirty="0"/>
          </a:p>
          <a:p>
            <a:pPr algn="l"/>
            <a:endParaRPr lang="en-US" altLang="ko-KR" dirty="0"/>
          </a:p>
          <a:p>
            <a:pPr algn="l"/>
            <a:r>
              <a:rPr lang="en-US" altLang="ko-KR" sz="1600" b="0" i="0" u="none" strike="noStrike" baseline="0" dirty="0"/>
              <a:t>We also find that previously tuned configurations are </a:t>
            </a:r>
            <a:r>
              <a:rPr lang="en-US" altLang="ko-KR" sz="1600" b="1" i="0" u="none" strike="noStrike" baseline="0" dirty="0"/>
              <a:t>beneficial to the BO </a:t>
            </a:r>
            <a:r>
              <a:rPr lang="en-US" altLang="ko-KR" sz="1600" b="0" i="0" u="none" strike="noStrike" baseline="0" dirty="0"/>
              <a:t>engine when </a:t>
            </a:r>
            <a:r>
              <a:rPr lang="en-US" altLang="ko-KR" sz="1600" b="1" i="0" u="none" strike="noStrike" baseline="0" dirty="0"/>
              <a:t>tuning the same workload with a different input.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b="0" i="1" u="none" strike="noStrike" baseline="0" dirty="0"/>
              <a:t>Configuration </a:t>
            </a:r>
            <a:r>
              <a:rPr lang="en-US" altLang="ko-KR" sz="1600" b="0" i="1" u="none" strike="noStrike" baseline="0" dirty="0" err="1"/>
              <a:t>Memoization</a:t>
            </a:r>
            <a:r>
              <a:rPr lang="en-US" altLang="ko-KR" sz="1600" b="0" i="1" u="none" strike="noStrike" baseline="0" dirty="0"/>
              <a:t> Buffer </a:t>
            </a:r>
            <a:r>
              <a:rPr lang="en-US" altLang="ko-KR" sz="1600" b="0" i="0" u="none" strike="noStrike" baseline="0" dirty="0"/>
              <a:t>to </a:t>
            </a:r>
            <a:r>
              <a:rPr lang="en-US" altLang="ko-KR" sz="1600" b="1" i="0" u="none" strike="noStrike" baseline="0" dirty="0"/>
              <a:t>save a few high-performance configurations </a:t>
            </a:r>
            <a:r>
              <a:rPr lang="en-US" altLang="ko-KR" sz="1600" b="0" i="0" u="none" strike="noStrike" baseline="0" dirty="0"/>
              <a:t>at the completion of </a:t>
            </a:r>
            <a:r>
              <a:rPr lang="en-US" altLang="ko-KR" sz="1600" b="1" i="0" u="none" strike="noStrike" baseline="0" dirty="0"/>
              <a:t>each BO tuning session.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dirty="0"/>
              <a:t>P</a:t>
            </a:r>
            <a:r>
              <a:rPr lang="en-US" altLang="ko-KR" sz="1600" b="0" i="0" u="none" strike="noStrike" baseline="0" dirty="0"/>
              <a:t>ull </a:t>
            </a:r>
            <a:r>
              <a:rPr lang="en-US" altLang="ko-KR" sz="1600" b="1" i="0" u="none" strike="noStrike" baseline="0" dirty="0"/>
              <a:t>4 Best Recent Configs </a:t>
            </a:r>
            <a:r>
              <a:rPr lang="en-US" altLang="ko-KR" sz="1600" b="0" i="0" u="none" strike="noStrike" baseline="0" dirty="0"/>
              <a:t>that has been tuned before </a:t>
            </a:r>
            <a:r>
              <a:rPr lang="en-US" altLang="ko-KR" sz="1600" b="1" i="0" u="none" strike="noStrike" baseline="0" dirty="0">
                <a:solidFill>
                  <a:schemeClr val="accent1"/>
                </a:solidFill>
              </a:rPr>
              <a:t>+</a:t>
            </a:r>
            <a:r>
              <a:rPr lang="en-US" altLang="ko-KR" sz="1600" b="0" i="0" u="none" strike="noStrike" baseline="0" dirty="0"/>
              <a:t> </a:t>
            </a:r>
            <a:r>
              <a:rPr lang="en-US" altLang="ko-KR" sz="1600" b="1" i="0" u="none" strike="noStrike" baseline="0" dirty="0"/>
              <a:t>16 LHS tuning samples</a:t>
            </a:r>
            <a:r>
              <a:rPr lang="en-US" altLang="ko-KR" sz="1600" b="0" i="0" u="none" strike="noStrike" baseline="0" dirty="0"/>
              <a:t>.</a:t>
            </a:r>
          </a:p>
          <a:p>
            <a:pPr algn="l"/>
            <a:endParaRPr lang="en-US" altLang="ko-KR" sz="1600" dirty="0"/>
          </a:p>
          <a:p>
            <a:pPr algn="l"/>
            <a:r>
              <a:rPr lang="en-US" altLang="ko-KR" sz="1600" b="0" i="0" u="none" strike="noStrike" baseline="0" dirty="0"/>
              <a:t>For an </a:t>
            </a:r>
            <a:r>
              <a:rPr lang="en-US" altLang="ko-KR" sz="1600" b="1" i="0" u="none" strike="noStrike" baseline="0" dirty="0"/>
              <a:t>unseen workload</a:t>
            </a:r>
            <a:r>
              <a:rPr lang="en-US" altLang="ko-KR" sz="1600" b="0" i="0" u="none" strike="noStrike" baseline="0" dirty="0"/>
              <a:t>, the initial training set only contains </a:t>
            </a:r>
            <a:r>
              <a:rPr lang="en-US" altLang="ko-KR" sz="1600" b="1" i="0" u="none" strike="noStrike" baseline="0" dirty="0"/>
              <a:t>20 LHS tuning samples</a:t>
            </a:r>
            <a:r>
              <a:rPr lang="en-US" altLang="ko-KR" sz="1600" b="0" i="0" u="none" strike="noStrike" baseline="0" dirty="0"/>
              <a:t>.</a:t>
            </a:r>
            <a:endParaRPr lang="ko-KR" altLang="en-US" sz="11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7802478-69FA-3F0E-2B5B-7CBAD309E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098" y="1109254"/>
            <a:ext cx="7093744" cy="264483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BED42F5-7938-9242-6E81-85C1A6F2E0DB}"/>
              </a:ext>
            </a:extLst>
          </p:cNvPr>
          <p:cNvSpPr/>
          <p:nvPr/>
        </p:nvSpPr>
        <p:spPr>
          <a:xfrm>
            <a:off x="5607668" y="1485736"/>
            <a:ext cx="1660235" cy="179349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676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9555FC-3B97-5DE8-869A-D0568AD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/>
              <a:t>DESIGN OVERVIEW OF </a:t>
            </a:r>
            <a:r>
              <a:rPr lang="en-US" altLang="ko-KR" b="1" dirty="0" err="1"/>
              <a:t>ROBOTune</a:t>
            </a:r>
            <a:endParaRPr lang="ko-KR" altLang="en-US" b="1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95DE7AF-FE27-1A8B-D316-EBEB3A9913A2}"/>
              </a:ext>
            </a:extLst>
          </p:cNvPr>
          <p:cNvGrpSpPr/>
          <p:nvPr/>
        </p:nvGrpSpPr>
        <p:grpSpPr>
          <a:xfrm>
            <a:off x="1623848" y="1485737"/>
            <a:ext cx="8812924" cy="3564382"/>
            <a:chOff x="1623848" y="1485737"/>
            <a:chExt cx="8812924" cy="3564382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B58D70A-F173-D2E4-2813-6363EF91C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4505" y="1485737"/>
              <a:ext cx="8812267" cy="3564382"/>
            </a:xfrm>
            <a:prstGeom prst="rect">
              <a:avLst/>
            </a:prstGeom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B539C927-FB89-0E69-255D-9A5BB5E2BC0D}"/>
                </a:ext>
              </a:extLst>
            </p:cNvPr>
            <p:cNvSpPr/>
            <p:nvPr/>
          </p:nvSpPr>
          <p:spPr>
            <a:xfrm>
              <a:off x="1623848" y="2049517"/>
              <a:ext cx="1891862" cy="2680138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FF23BC4-CBAD-71B5-1583-3E85868A9D99}"/>
              </a:ext>
            </a:extLst>
          </p:cNvPr>
          <p:cNvSpPr txBox="1"/>
          <p:nvPr/>
        </p:nvSpPr>
        <p:spPr>
          <a:xfrm>
            <a:off x="0" y="5521661"/>
            <a:ext cx="1245278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800" b="1" i="0" u="none" strike="noStrike" baseline="0" dirty="0"/>
              <a:t>Parameter Selection</a:t>
            </a:r>
          </a:p>
          <a:p>
            <a:pPr algn="l"/>
            <a:endParaRPr lang="en-US" altLang="ko-KR" sz="1800" b="1" i="0" u="none" strike="noStrike" baseline="0" dirty="0"/>
          </a:p>
          <a:p>
            <a:pPr algn="l"/>
            <a:r>
              <a:rPr lang="en-US" altLang="ko-KR" sz="1600" dirty="0"/>
              <a:t>P</a:t>
            </a:r>
            <a:r>
              <a:rPr lang="en-US" altLang="ko-KR" sz="1600" b="0" i="0" u="none" strike="noStrike" baseline="0" dirty="0"/>
              <a:t>erforms </a:t>
            </a:r>
            <a:r>
              <a:rPr lang="en-US" altLang="ko-KR" sz="1600" b="1" i="0" u="none" strike="noStrike" baseline="0" dirty="0"/>
              <a:t>dimension reduction</a:t>
            </a:r>
            <a:r>
              <a:rPr lang="en-US" altLang="ko-KR" sz="1600" b="0" i="0" u="none" strike="noStrike" baseline="0" dirty="0"/>
              <a:t> through </a:t>
            </a:r>
            <a:r>
              <a:rPr lang="en-US" altLang="ko-KR" sz="1600" b="1" i="0" u="none" strike="noStrike" baseline="0" dirty="0"/>
              <a:t>Random Forests</a:t>
            </a:r>
            <a:r>
              <a:rPr lang="en-US" altLang="ko-KR" sz="1600" b="0" i="0" u="none" strike="noStrike" baseline="0" dirty="0"/>
              <a:t>, based on samples from a high-dimensional configuration space.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011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2351</Words>
  <Application>Microsoft Office PowerPoint</Application>
  <PresentationFormat>와이드스크린</PresentationFormat>
  <Paragraphs>304</Paragraphs>
  <Slides>26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8" baseType="lpstr">
      <vt:lpstr>Adobe 고딕 Std B</vt:lpstr>
      <vt:lpstr>-apple-system</vt:lpstr>
      <vt:lpstr>Helvetica Neue</vt:lpstr>
      <vt:lpstr>LinLibertineT</vt:lpstr>
      <vt:lpstr>LinLibertineTB</vt:lpstr>
      <vt:lpstr>Abadi</vt:lpstr>
      <vt:lpstr>Arial</vt:lpstr>
      <vt:lpstr>Cambria Math</vt:lpstr>
      <vt:lpstr>IBM Plex Sans</vt:lpstr>
      <vt:lpstr>Wingdings</vt:lpstr>
      <vt:lpstr>맑은 고딕</vt:lpstr>
      <vt:lpstr>Office 테마</vt:lpstr>
      <vt:lpstr>PowerPoint 프레젠테이션</vt:lpstr>
      <vt:lpstr>INDEX</vt:lpstr>
      <vt:lpstr>CONTRIBUTION</vt:lpstr>
      <vt:lpstr>CONTRIBUTION</vt:lpstr>
      <vt:lpstr>DESIGN OVERVIEW OF ROBOTune</vt:lpstr>
      <vt:lpstr>MEMOIZED SAMPLING</vt:lpstr>
      <vt:lpstr>MEMOIZED SAMPLING</vt:lpstr>
      <vt:lpstr>MEMOIZED SAMPLING</vt:lpstr>
      <vt:lpstr>DESIGN OVERVIEW OF ROBOTune</vt:lpstr>
      <vt:lpstr>PARAMETER SELECTION</vt:lpstr>
      <vt:lpstr>PARAMETER SELECTION</vt:lpstr>
      <vt:lpstr>DESIGN OVERVIEW OF ROBOTune</vt:lpstr>
      <vt:lpstr>BAYESIAN OPTIMIZATION ENGINE</vt:lpstr>
      <vt:lpstr>INTERGRATING GP AND HEDGE</vt:lpstr>
      <vt:lpstr>INDEX</vt:lpstr>
      <vt:lpstr>CONTRIBUTION</vt:lpstr>
      <vt:lpstr>DESIGN OVERVIEW OF HUNTER</vt:lpstr>
      <vt:lpstr>DESIGN OVERVIEW OF HUNTER</vt:lpstr>
      <vt:lpstr>WORKFLOW OF HUNTER</vt:lpstr>
      <vt:lpstr>WORKFLOW OF HUNTER</vt:lpstr>
      <vt:lpstr>FUTURE WORK</vt:lpstr>
      <vt:lpstr>FUTURE WORK</vt:lpstr>
      <vt:lpstr>INDEX</vt:lpstr>
      <vt:lpstr>CONTRIBUTION</vt:lpstr>
      <vt:lpstr>DESIGN OVERVIEW OF ONLINETUNE</vt:lpstr>
      <vt:lpstr>DESIGN OVERVIEW OF ONLINETUNE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권세인</dc:creator>
  <cp:lastModifiedBy>권세인</cp:lastModifiedBy>
  <cp:revision>19</cp:revision>
  <dcterms:created xsi:type="dcterms:W3CDTF">2022-08-21T12:44:19Z</dcterms:created>
  <dcterms:modified xsi:type="dcterms:W3CDTF">2023-09-12T04:18:07Z</dcterms:modified>
</cp:coreProperties>
</file>